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 id="2147483774" r:id="rId2"/>
  </p:sldMasterIdLst>
  <p:notesMasterIdLst>
    <p:notesMasterId r:id="rId19"/>
  </p:notesMasterIdLst>
  <p:sldIdLst>
    <p:sldId id="258" r:id="rId3"/>
    <p:sldId id="261" r:id="rId4"/>
    <p:sldId id="269" r:id="rId5"/>
    <p:sldId id="287" r:id="rId6"/>
    <p:sldId id="266" r:id="rId7"/>
    <p:sldId id="288" r:id="rId8"/>
    <p:sldId id="289" r:id="rId9"/>
    <p:sldId id="290" r:id="rId10"/>
    <p:sldId id="291" r:id="rId11"/>
    <p:sldId id="292" r:id="rId12"/>
    <p:sldId id="293" r:id="rId13"/>
    <p:sldId id="294" r:id="rId14"/>
    <p:sldId id="273" r:id="rId15"/>
    <p:sldId id="278" r:id="rId16"/>
    <p:sldId id="286" r:id="rId17"/>
    <p:sldId id="283" r:id="rId18"/>
  </p:sldIdLst>
  <p:sldSz cx="12192000" cy="6858000"/>
  <p:notesSz cx="6858000" cy="9144000"/>
  <p:embeddedFontLst>
    <p:embeddedFont>
      <p:font typeface="宋体" panose="02010600030101010101" pitchFamily="2" charset="-122"/>
      <p:regular r:id="rId20"/>
    </p:embeddedFont>
    <p:embeddedFont>
      <p:font typeface="Calibri" panose="020F0502020204030204" pitchFamily="34" charset="0"/>
      <p:regular r:id="rId21"/>
      <p:bold r:id="rId22"/>
      <p:italic r:id="rId23"/>
      <p:boldItalic r:id="rId24"/>
    </p:embeddedFont>
    <p:embeddedFont>
      <p:font typeface="Century Gothic" panose="020B0502020202020204" pitchFamily="34" charset="0"/>
      <p:regular r:id="rId25"/>
      <p:bold r:id="rId26"/>
      <p:italic r:id="rId27"/>
      <p:boldItalic r:id="rId28"/>
    </p:embeddedFont>
  </p:embeddedFontLst>
  <p:defaultTextStyle>
    <a:defPPr>
      <a:defRPr lang="zh-CN"/>
    </a:defPPr>
    <a:lvl1pPr algn="l" defTabSz="912813" rtl="0" eaLnBrk="0" fontAlgn="base" hangingPunct="0">
      <a:spcBef>
        <a:spcPct val="0"/>
      </a:spcBef>
      <a:spcAft>
        <a:spcPct val="0"/>
      </a:spcAft>
      <a:defRPr sz="1900" kern="1200">
        <a:solidFill>
          <a:schemeClr val="tx1"/>
        </a:solidFill>
        <a:latin typeface="Arial" panose="020B0604020202020204" pitchFamily="34" charset="0"/>
        <a:ea typeface="宋体" panose="02010600030101010101" pitchFamily="2" charset="-122"/>
        <a:cs typeface="+mn-cs"/>
      </a:defRPr>
    </a:lvl1pPr>
    <a:lvl2pPr marL="455613" indent="1588" algn="l" defTabSz="912813" rtl="0" eaLnBrk="0" fontAlgn="base" hangingPunct="0">
      <a:spcBef>
        <a:spcPct val="0"/>
      </a:spcBef>
      <a:spcAft>
        <a:spcPct val="0"/>
      </a:spcAft>
      <a:defRPr sz="1900" kern="1200">
        <a:solidFill>
          <a:schemeClr val="tx1"/>
        </a:solidFill>
        <a:latin typeface="Arial" panose="020B0604020202020204" pitchFamily="34" charset="0"/>
        <a:ea typeface="宋体" panose="02010600030101010101" pitchFamily="2" charset="-122"/>
        <a:cs typeface="+mn-cs"/>
      </a:defRPr>
    </a:lvl2pPr>
    <a:lvl3pPr marL="912813" indent="1588" algn="l" defTabSz="912813" rtl="0" eaLnBrk="0" fontAlgn="base" hangingPunct="0">
      <a:spcBef>
        <a:spcPct val="0"/>
      </a:spcBef>
      <a:spcAft>
        <a:spcPct val="0"/>
      </a:spcAft>
      <a:defRPr sz="1900" kern="1200">
        <a:solidFill>
          <a:schemeClr val="tx1"/>
        </a:solidFill>
        <a:latin typeface="Arial" panose="020B0604020202020204" pitchFamily="34" charset="0"/>
        <a:ea typeface="宋体" panose="02010600030101010101" pitchFamily="2" charset="-122"/>
        <a:cs typeface="+mn-cs"/>
      </a:defRPr>
    </a:lvl3pPr>
    <a:lvl4pPr marL="1370013" indent="1588" algn="l" defTabSz="912813" rtl="0" eaLnBrk="0" fontAlgn="base" hangingPunct="0">
      <a:spcBef>
        <a:spcPct val="0"/>
      </a:spcBef>
      <a:spcAft>
        <a:spcPct val="0"/>
      </a:spcAft>
      <a:defRPr sz="1900" kern="1200">
        <a:solidFill>
          <a:schemeClr val="tx1"/>
        </a:solidFill>
        <a:latin typeface="Arial" panose="020B0604020202020204" pitchFamily="34" charset="0"/>
        <a:ea typeface="宋体" panose="02010600030101010101" pitchFamily="2" charset="-122"/>
        <a:cs typeface="+mn-cs"/>
      </a:defRPr>
    </a:lvl4pPr>
    <a:lvl5pPr marL="1827213" indent="1588" algn="l" defTabSz="912813" rtl="0" eaLnBrk="0" fontAlgn="base" hangingPunct="0">
      <a:spcBef>
        <a:spcPct val="0"/>
      </a:spcBef>
      <a:spcAft>
        <a:spcPct val="0"/>
      </a:spcAft>
      <a:defRPr sz="19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9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9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9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900"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37" userDrawn="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00"/>
    <a:srgbClr val="77777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868" autoAdjust="0"/>
    <p:restoredTop sz="62813" autoAdjust="0"/>
  </p:normalViewPr>
  <p:slideViewPr>
    <p:cSldViewPr snapToGrid="0" showGuides="1">
      <p:cViewPr varScale="1">
        <p:scale>
          <a:sx n="86" d="100"/>
          <a:sy n="86" d="100"/>
        </p:scale>
        <p:origin x="614" y="67"/>
      </p:cViewPr>
      <p:guideLst>
        <p:guide orient="horz" pos="2137"/>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75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7.fntdata"/><Relationship Id="rId3" Type="http://schemas.openxmlformats.org/officeDocument/2006/relationships/slide" Target="slides/slide1.xml"/><Relationship Id="rId21" Type="http://schemas.openxmlformats.org/officeDocument/2006/relationships/font" Target="fonts/font2.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6.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5.fntdata"/><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8.xml"/><Relationship Id="rId19" Type="http://schemas.openxmlformats.org/officeDocument/2006/relationships/notesMaster" Target="notesMasters/notesMaster1.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viewProps" Target="viewProps.xml"/></Relationships>
</file>

<file path=ppt/media/image1.jpeg>
</file>

<file path=ppt/media/image2.jpeg>
</file>

<file path=ppt/media/image3.jp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4138F731-5A33-4DE9-A082-3DE659306609}"/>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ea typeface="宋体" charset="-122"/>
              </a:defRPr>
            </a:lvl1pPr>
          </a:lstStyle>
          <a:p>
            <a:pPr>
              <a:defRPr/>
            </a:pPr>
            <a:endParaRPr lang="zh-CN" altLang="en-US"/>
          </a:p>
        </p:txBody>
      </p:sp>
      <p:sp>
        <p:nvSpPr>
          <p:cNvPr id="3" name="日期占位符 2">
            <a:extLst>
              <a:ext uri="{FF2B5EF4-FFF2-40B4-BE49-F238E27FC236}">
                <a16:creationId xmlns:a16="http://schemas.microsoft.com/office/drawing/2014/main" id="{8B4945C2-2B88-4440-B539-602C1A56C39D}"/>
              </a:ext>
            </a:extLst>
          </p:cNvPr>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atin typeface="Arial" charset="0"/>
                <a:ea typeface="宋体" charset="-122"/>
              </a:defRPr>
            </a:lvl1pPr>
          </a:lstStyle>
          <a:p>
            <a:pPr>
              <a:defRPr/>
            </a:pPr>
            <a:fld id="{23F11073-7597-4431-9336-8040CAEEB137}" type="datetimeFigureOut">
              <a:rPr lang="zh-CN" altLang="en-US"/>
              <a:pPr>
                <a:defRPr/>
              </a:pPr>
              <a:t>2020/3/13</a:t>
            </a:fld>
            <a:endParaRPr lang="zh-CN" altLang="en-US"/>
          </a:p>
        </p:txBody>
      </p:sp>
      <p:sp>
        <p:nvSpPr>
          <p:cNvPr id="4" name="幻灯片图像占位符 3">
            <a:extLst>
              <a:ext uri="{FF2B5EF4-FFF2-40B4-BE49-F238E27FC236}">
                <a16:creationId xmlns:a16="http://schemas.microsoft.com/office/drawing/2014/main" id="{DA564186-8722-4461-9CA1-032140111DB7}"/>
              </a:ext>
            </a:extLst>
          </p:cNvPr>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a:extLst>
              <a:ext uri="{FF2B5EF4-FFF2-40B4-BE49-F238E27FC236}">
                <a16:creationId xmlns:a16="http://schemas.microsoft.com/office/drawing/2014/main" id="{DD5602D6-9EAB-4A24-A4B8-15339A012D93}"/>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a:extLst>
              <a:ext uri="{FF2B5EF4-FFF2-40B4-BE49-F238E27FC236}">
                <a16:creationId xmlns:a16="http://schemas.microsoft.com/office/drawing/2014/main" id="{1142FDEF-90B3-46F7-A1ED-92D69A55CDB4}"/>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ea typeface="宋体" charset="-122"/>
              </a:defRPr>
            </a:lvl1pPr>
          </a:lstStyle>
          <a:p>
            <a:pPr>
              <a:defRPr/>
            </a:pPr>
            <a:endParaRPr lang="zh-CN" altLang="en-US"/>
          </a:p>
        </p:txBody>
      </p:sp>
      <p:sp>
        <p:nvSpPr>
          <p:cNvPr id="7" name="灯片编号占位符 6">
            <a:extLst>
              <a:ext uri="{FF2B5EF4-FFF2-40B4-BE49-F238E27FC236}">
                <a16:creationId xmlns:a16="http://schemas.microsoft.com/office/drawing/2014/main" id="{CF1164B3-B8EF-4D15-A30D-E16135B7768F}"/>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smtClean="0"/>
            </a:lvl1pPr>
          </a:lstStyle>
          <a:p>
            <a:pPr>
              <a:defRPr/>
            </a:pPr>
            <a:fld id="{F3439505-491F-4AC5-9AEE-9311D0FAF659}" type="slidenum">
              <a:rPr lang="zh-CN" altLang="en-US"/>
              <a:pPr>
                <a:defRPr/>
              </a:pPr>
              <a:t>‹#›</a:t>
            </a:fld>
            <a:endParaRPr lang="zh-CN" altLang="en-US"/>
          </a:p>
        </p:txBody>
      </p:sp>
    </p:spTree>
    <p:extLst>
      <p:ext uri="{BB962C8B-B14F-4D97-AF65-F5344CB8AC3E}">
        <p14:creationId xmlns:p14="http://schemas.microsoft.com/office/powerpoint/2010/main" val="98400271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92F330B7-A180-484D-8B1E-91D07E94FDA2}"/>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568D5E-A313-47E8-871C-8EC1F4E9F7AB}"/>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dirty="0"/>
          </a:p>
        </p:txBody>
      </p:sp>
      <p:sp>
        <p:nvSpPr>
          <p:cNvPr id="19460" name="Slide Number Placeholder 3">
            <a:extLst>
              <a:ext uri="{FF2B5EF4-FFF2-40B4-BE49-F238E27FC236}">
                <a16:creationId xmlns:a16="http://schemas.microsoft.com/office/drawing/2014/main" id="{E3F6B775-ABB6-403B-83A1-1AD35031AE6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6BF0AE50-7B93-4BB7-A7F7-CB500BDE193E}" type="slidenum">
              <a:rPr lang="zh-CN" altLang="en-US"/>
              <a:pPr/>
              <a:t>3</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a:extLst>
              <a:ext uri="{FF2B5EF4-FFF2-40B4-BE49-F238E27FC236}">
                <a16:creationId xmlns:a16="http://schemas.microsoft.com/office/drawing/2014/main" id="{048E3337-3061-480A-A17D-A417A8996E50}"/>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1" name="Notes Placeholder 2">
            <a:extLst>
              <a:ext uri="{FF2B5EF4-FFF2-40B4-BE49-F238E27FC236}">
                <a16:creationId xmlns:a16="http://schemas.microsoft.com/office/drawing/2014/main" id="{F98CF661-F951-4218-99C6-E7F0F6F046C1}"/>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zh-CN" sz="1200" b="0" i="0" u="none" strike="noStrike" kern="1200" baseline="0" dirty="0">
              <a:solidFill>
                <a:schemeClr val="tx1"/>
              </a:solidFill>
              <a:latin typeface="+mn-lt"/>
              <a:ea typeface="+mn-ea"/>
              <a:cs typeface="+mn-cs"/>
            </a:endParaRPr>
          </a:p>
        </p:txBody>
      </p:sp>
      <p:sp>
        <p:nvSpPr>
          <p:cNvPr id="17412" name="Slide Number Placeholder 3">
            <a:extLst>
              <a:ext uri="{FF2B5EF4-FFF2-40B4-BE49-F238E27FC236}">
                <a16:creationId xmlns:a16="http://schemas.microsoft.com/office/drawing/2014/main" id="{D89CDDD4-5EB3-4C18-A224-B5DED52C690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2E016D4-4FB5-4CA1-9D0D-04C6117448F1}" type="slidenum">
              <a:rPr lang="zh-CN" altLang="en-US"/>
              <a:pPr/>
              <a:t>14</a:t>
            </a:fld>
            <a:endParaRPr lang="zh-CN" altLang="en-US"/>
          </a:p>
        </p:txBody>
      </p:sp>
    </p:spTree>
    <p:extLst>
      <p:ext uri="{BB962C8B-B14F-4D97-AF65-F5344CB8AC3E}">
        <p14:creationId xmlns:p14="http://schemas.microsoft.com/office/powerpoint/2010/main" val="12544400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a:extLst>
              <a:ext uri="{FF2B5EF4-FFF2-40B4-BE49-F238E27FC236}">
                <a16:creationId xmlns:a16="http://schemas.microsoft.com/office/drawing/2014/main" id="{048E3337-3061-480A-A17D-A417A8996E50}"/>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1" name="Notes Placeholder 2">
            <a:extLst>
              <a:ext uri="{FF2B5EF4-FFF2-40B4-BE49-F238E27FC236}">
                <a16:creationId xmlns:a16="http://schemas.microsoft.com/office/drawing/2014/main" id="{F98CF661-F951-4218-99C6-E7F0F6F046C1}"/>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zh-CN" sz="1200" b="0" i="0" u="none" strike="noStrike" kern="1200" baseline="0" dirty="0">
              <a:solidFill>
                <a:schemeClr val="tx1"/>
              </a:solidFill>
              <a:latin typeface="+mn-lt"/>
              <a:ea typeface="+mn-ea"/>
              <a:cs typeface="+mn-cs"/>
            </a:endParaRPr>
          </a:p>
        </p:txBody>
      </p:sp>
      <p:sp>
        <p:nvSpPr>
          <p:cNvPr id="17412" name="Slide Number Placeholder 3">
            <a:extLst>
              <a:ext uri="{FF2B5EF4-FFF2-40B4-BE49-F238E27FC236}">
                <a16:creationId xmlns:a16="http://schemas.microsoft.com/office/drawing/2014/main" id="{D89CDDD4-5EB3-4C18-A224-B5DED52C690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2E016D4-4FB5-4CA1-9D0D-04C6117448F1}" type="slidenum">
              <a:rPr lang="zh-CN" altLang="en-US"/>
              <a:pPr/>
              <a:t>16</a:t>
            </a:fld>
            <a:endParaRPr lang="zh-CN" altLang="en-US"/>
          </a:p>
        </p:txBody>
      </p:sp>
    </p:spTree>
    <p:extLst>
      <p:ext uri="{BB962C8B-B14F-4D97-AF65-F5344CB8AC3E}">
        <p14:creationId xmlns:p14="http://schemas.microsoft.com/office/powerpoint/2010/main" val="42726592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92F330B7-A180-484D-8B1E-91D07E94FDA2}"/>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568D5E-A313-47E8-871C-8EC1F4E9F7AB}"/>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dirty="0"/>
          </a:p>
        </p:txBody>
      </p:sp>
      <p:sp>
        <p:nvSpPr>
          <p:cNvPr id="19460" name="Slide Number Placeholder 3">
            <a:extLst>
              <a:ext uri="{FF2B5EF4-FFF2-40B4-BE49-F238E27FC236}">
                <a16:creationId xmlns:a16="http://schemas.microsoft.com/office/drawing/2014/main" id="{E3F6B775-ABB6-403B-83A1-1AD35031AE6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6BF0AE50-7B93-4BB7-A7F7-CB500BDE193E}" type="slidenum">
              <a:rPr lang="zh-CN" altLang="en-US"/>
              <a:pPr/>
              <a:t>4</a:t>
            </a:fld>
            <a:endParaRPr lang="zh-CN" altLang="en-US"/>
          </a:p>
        </p:txBody>
      </p:sp>
    </p:spTree>
    <p:extLst>
      <p:ext uri="{BB962C8B-B14F-4D97-AF65-F5344CB8AC3E}">
        <p14:creationId xmlns:p14="http://schemas.microsoft.com/office/powerpoint/2010/main" val="7425951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a:extLst>
              <a:ext uri="{FF2B5EF4-FFF2-40B4-BE49-F238E27FC236}">
                <a16:creationId xmlns:a16="http://schemas.microsoft.com/office/drawing/2014/main" id="{048E3337-3061-480A-A17D-A417A8996E50}"/>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1" name="Notes Placeholder 2">
            <a:extLst>
              <a:ext uri="{FF2B5EF4-FFF2-40B4-BE49-F238E27FC236}">
                <a16:creationId xmlns:a16="http://schemas.microsoft.com/office/drawing/2014/main" id="{F98CF661-F951-4218-99C6-E7F0F6F046C1}"/>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dirty="0"/>
          </a:p>
        </p:txBody>
      </p:sp>
      <p:sp>
        <p:nvSpPr>
          <p:cNvPr id="17412" name="Slide Number Placeholder 3">
            <a:extLst>
              <a:ext uri="{FF2B5EF4-FFF2-40B4-BE49-F238E27FC236}">
                <a16:creationId xmlns:a16="http://schemas.microsoft.com/office/drawing/2014/main" id="{D89CDDD4-5EB3-4C18-A224-B5DED52C690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2E016D4-4FB5-4CA1-9D0D-04C6117448F1}" type="slidenum">
              <a:rPr lang="zh-CN" altLang="en-US"/>
              <a:pPr/>
              <a:t>5</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a:extLst>
              <a:ext uri="{FF2B5EF4-FFF2-40B4-BE49-F238E27FC236}">
                <a16:creationId xmlns:a16="http://schemas.microsoft.com/office/drawing/2014/main" id="{048E3337-3061-480A-A17D-A417A8996E50}"/>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1" name="Notes Placeholder 2">
            <a:extLst>
              <a:ext uri="{FF2B5EF4-FFF2-40B4-BE49-F238E27FC236}">
                <a16:creationId xmlns:a16="http://schemas.microsoft.com/office/drawing/2014/main" id="{F98CF661-F951-4218-99C6-E7F0F6F046C1}"/>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dirty="0"/>
          </a:p>
        </p:txBody>
      </p:sp>
      <p:sp>
        <p:nvSpPr>
          <p:cNvPr id="17412" name="Slide Number Placeholder 3">
            <a:extLst>
              <a:ext uri="{FF2B5EF4-FFF2-40B4-BE49-F238E27FC236}">
                <a16:creationId xmlns:a16="http://schemas.microsoft.com/office/drawing/2014/main" id="{D89CDDD4-5EB3-4C18-A224-B5DED52C690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2E016D4-4FB5-4CA1-9D0D-04C6117448F1}" type="slidenum">
              <a:rPr lang="zh-CN" altLang="en-US"/>
              <a:pPr/>
              <a:t>6</a:t>
            </a:fld>
            <a:endParaRPr lang="zh-CN" altLang="en-US"/>
          </a:p>
        </p:txBody>
      </p:sp>
    </p:spTree>
    <p:extLst>
      <p:ext uri="{BB962C8B-B14F-4D97-AF65-F5344CB8AC3E}">
        <p14:creationId xmlns:p14="http://schemas.microsoft.com/office/powerpoint/2010/main" val="27084653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a:extLst>
              <a:ext uri="{FF2B5EF4-FFF2-40B4-BE49-F238E27FC236}">
                <a16:creationId xmlns:a16="http://schemas.microsoft.com/office/drawing/2014/main" id="{048E3337-3061-480A-A17D-A417A8996E50}"/>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1" name="Notes Placeholder 2">
            <a:extLst>
              <a:ext uri="{FF2B5EF4-FFF2-40B4-BE49-F238E27FC236}">
                <a16:creationId xmlns:a16="http://schemas.microsoft.com/office/drawing/2014/main" id="{F98CF661-F951-4218-99C6-E7F0F6F046C1}"/>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dirty="0"/>
          </a:p>
        </p:txBody>
      </p:sp>
      <p:sp>
        <p:nvSpPr>
          <p:cNvPr id="17412" name="Slide Number Placeholder 3">
            <a:extLst>
              <a:ext uri="{FF2B5EF4-FFF2-40B4-BE49-F238E27FC236}">
                <a16:creationId xmlns:a16="http://schemas.microsoft.com/office/drawing/2014/main" id="{D89CDDD4-5EB3-4C18-A224-B5DED52C690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2E016D4-4FB5-4CA1-9D0D-04C6117448F1}" type="slidenum">
              <a:rPr lang="zh-CN" altLang="en-US"/>
              <a:pPr/>
              <a:t>7</a:t>
            </a:fld>
            <a:endParaRPr lang="zh-CN" altLang="en-US"/>
          </a:p>
        </p:txBody>
      </p:sp>
    </p:spTree>
    <p:extLst>
      <p:ext uri="{BB962C8B-B14F-4D97-AF65-F5344CB8AC3E}">
        <p14:creationId xmlns:p14="http://schemas.microsoft.com/office/powerpoint/2010/main" val="30050679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a:extLst>
              <a:ext uri="{FF2B5EF4-FFF2-40B4-BE49-F238E27FC236}">
                <a16:creationId xmlns:a16="http://schemas.microsoft.com/office/drawing/2014/main" id="{048E3337-3061-480A-A17D-A417A8996E50}"/>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1" name="Notes Placeholder 2">
            <a:extLst>
              <a:ext uri="{FF2B5EF4-FFF2-40B4-BE49-F238E27FC236}">
                <a16:creationId xmlns:a16="http://schemas.microsoft.com/office/drawing/2014/main" id="{F98CF661-F951-4218-99C6-E7F0F6F046C1}"/>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dirty="0"/>
          </a:p>
        </p:txBody>
      </p:sp>
      <p:sp>
        <p:nvSpPr>
          <p:cNvPr id="17412" name="Slide Number Placeholder 3">
            <a:extLst>
              <a:ext uri="{FF2B5EF4-FFF2-40B4-BE49-F238E27FC236}">
                <a16:creationId xmlns:a16="http://schemas.microsoft.com/office/drawing/2014/main" id="{D89CDDD4-5EB3-4C18-A224-B5DED52C690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2E016D4-4FB5-4CA1-9D0D-04C6117448F1}" type="slidenum">
              <a:rPr lang="zh-CN" altLang="en-US"/>
              <a:pPr/>
              <a:t>8</a:t>
            </a:fld>
            <a:endParaRPr lang="zh-CN" altLang="en-US"/>
          </a:p>
        </p:txBody>
      </p:sp>
    </p:spTree>
    <p:extLst>
      <p:ext uri="{BB962C8B-B14F-4D97-AF65-F5344CB8AC3E}">
        <p14:creationId xmlns:p14="http://schemas.microsoft.com/office/powerpoint/2010/main" val="18220890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a:extLst>
              <a:ext uri="{FF2B5EF4-FFF2-40B4-BE49-F238E27FC236}">
                <a16:creationId xmlns:a16="http://schemas.microsoft.com/office/drawing/2014/main" id="{048E3337-3061-480A-A17D-A417A8996E50}"/>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1" name="Notes Placeholder 2">
            <a:extLst>
              <a:ext uri="{FF2B5EF4-FFF2-40B4-BE49-F238E27FC236}">
                <a16:creationId xmlns:a16="http://schemas.microsoft.com/office/drawing/2014/main" id="{F98CF661-F951-4218-99C6-E7F0F6F046C1}"/>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dirty="0"/>
          </a:p>
        </p:txBody>
      </p:sp>
      <p:sp>
        <p:nvSpPr>
          <p:cNvPr id="17412" name="Slide Number Placeholder 3">
            <a:extLst>
              <a:ext uri="{FF2B5EF4-FFF2-40B4-BE49-F238E27FC236}">
                <a16:creationId xmlns:a16="http://schemas.microsoft.com/office/drawing/2014/main" id="{D89CDDD4-5EB3-4C18-A224-B5DED52C690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2E016D4-4FB5-4CA1-9D0D-04C6117448F1}" type="slidenum">
              <a:rPr lang="zh-CN" altLang="en-US"/>
              <a:pPr/>
              <a:t>9</a:t>
            </a:fld>
            <a:endParaRPr lang="zh-CN" altLang="en-US"/>
          </a:p>
        </p:txBody>
      </p:sp>
    </p:spTree>
    <p:extLst>
      <p:ext uri="{BB962C8B-B14F-4D97-AF65-F5344CB8AC3E}">
        <p14:creationId xmlns:p14="http://schemas.microsoft.com/office/powerpoint/2010/main" val="32657729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a:extLst>
              <a:ext uri="{FF2B5EF4-FFF2-40B4-BE49-F238E27FC236}">
                <a16:creationId xmlns:a16="http://schemas.microsoft.com/office/drawing/2014/main" id="{048E3337-3061-480A-A17D-A417A8996E50}"/>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1" name="Notes Placeholder 2">
            <a:extLst>
              <a:ext uri="{FF2B5EF4-FFF2-40B4-BE49-F238E27FC236}">
                <a16:creationId xmlns:a16="http://schemas.microsoft.com/office/drawing/2014/main" id="{F98CF661-F951-4218-99C6-E7F0F6F046C1}"/>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dirty="0"/>
          </a:p>
        </p:txBody>
      </p:sp>
      <p:sp>
        <p:nvSpPr>
          <p:cNvPr id="17412" name="Slide Number Placeholder 3">
            <a:extLst>
              <a:ext uri="{FF2B5EF4-FFF2-40B4-BE49-F238E27FC236}">
                <a16:creationId xmlns:a16="http://schemas.microsoft.com/office/drawing/2014/main" id="{D89CDDD4-5EB3-4C18-A224-B5DED52C690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2E016D4-4FB5-4CA1-9D0D-04C6117448F1}" type="slidenum">
              <a:rPr lang="zh-CN" altLang="en-US"/>
              <a:pPr/>
              <a:t>10</a:t>
            </a:fld>
            <a:endParaRPr lang="zh-CN" altLang="en-US"/>
          </a:p>
        </p:txBody>
      </p:sp>
    </p:spTree>
    <p:extLst>
      <p:ext uri="{BB962C8B-B14F-4D97-AF65-F5344CB8AC3E}">
        <p14:creationId xmlns:p14="http://schemas.microsoft.com/office/powerpoint/2010/main" val="1929364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a:extLst>
              <a:ext uri="{FF2B5EF4-FFF2-40B4-BE49-F238E27FC236}">
                <a16:creationId xmlns:a16="http://schemas.microsoft.com/office/drawing/2014/main" id="{048E3337-3061-480A-A17D-A417A8996E50}"/>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1" name="Notes Placeholder 2">
            <a:extLst>
              <a:ext uri="{FF2B5EF4-FFF2-40B4-BE49-F238E27FC236}">
                <a16:creationId xmlns:a16="http://schemas.microsoft.com/office/drawing/2014/main" id="{F98CF661-F951-4218-99C6-E7F0F6F046C1}"/>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indent="0">
              <a:buNone/>
            </a:pPr>
            <a:endParaRPr lang="en-US" altLang="zh-CN" sz="1200" b="0" i="0" u="none" strike="noStrike" kern="1200" baseline="0" dirty="0">
              <a:solidFill>
                <a:schemeClr val="tx1"/>
              </a:solidFill>
              <a:latin typeface="+mn-lt"/>
              <a:ea typeface="+mn-ea"/>
              <a:cs typeface="+mn-cs"/>
            </a:endParaRPr>
          </a:p>
        </p:txBody>
      </p:sp>
      <p:sp>
        <p:nvSpPr>
          <p:cNvPr id="17412" name="Slide Number Placeholder 3">
            <a:extLst>
              <a:ext uri="{FF2B5EF4-FFF2-40B4-BE49-F238E27FC236}">
                <a16:creationId xmlns:a16="http://schemas.microsoft.com/office/drawing/2014/main" id="{D89CDDD4-5EB3-4C18-A224-B5DED52C690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2E016D4-4FB5-4CA1-9D0D-04C6117448F1}" type="slidenum">
              <a:rPr lang="zh-CN" altLang="en-US"/>
              <a:pPr/>
              <a:t>13</a:t>
            </a:fld>
            <a:endParaRPr lang="zh-CN" altLang="en-US"/>
          </a:p>
        </p:txBody>
      </p:sp>
    </p:spTree>
    <p:extLst>
      <p:ext uri="{BB962C8B-B14F-4D97-AF65-F5344CB8AC3E}">
        <p14:creationId xmlns:p14="http://schemas.microsoft.com/office/powerpoint/2010/main" val="1575525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信息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4444636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7919A6-33EB-49BD-A62F-1FA56B9F9712}" type="datetimeFigureOut">
              <a:rPr lang="en-US" smtClean="0"/>
              <a:t>3/13/2020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33190169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4E7D1B-D673-4CF6-8672-009D42ABD2A0}" type="datetimeFigureOut">
              <a:rPr lang="en-US" smtClean="0"/>
              <a:t>3/13/2020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15356195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ectangle 14"/>
          <p:cNvSpPr/>
          <p:nvPr/>
        </p:nvSpPr>
        <p:spPr>
          <a:xfrm>
            <a:off x="9020386" y="237744"/>
            <a:ext cx="2926080" cy="6382512"/>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5" name="Date Placeholder 4"/>
          <p:cNvSpPr>
            <a:spLocks noGrp="1"/>
          </p:cNvSpPr>
          <p:nvPr>
            <p:ph type="dt" sz="half" idx="10"/>
          </p:nvPr>
        </p:nvSpPr>
        <p:spPr/>
        <p:txBody>
          <a:bodyPr/>
          <a:lstStyle/>
          <a:p>
            <a:fld id="{DA16AA21-1863-4931-97CB-99D0A168701B}" type="datetimeFigureOut">
              <a:rPr lang="en-US" smtClean="0"/>
              <a:t>3/13/2020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4FAB73BC-B049-4115-A692-8D63A059BFB8}" type="slidenum">
              <a:rPr lang="en-US" smtClean="0"/>
              <a:t>‹#›</a:t>
            </a:fld>
            <a:endParaRPr lang="en-US"/>
          </a:p>
        </p:txBody>
      </p:sp>
    </p:spTree>
    <p:extLst>
      <p:ext uri="{BB962C8B-B14F-4D97-AF65-F5344CB8AC3E}">
        <p14:creationId xmlns:p14="http://schemas.microsoft.com/office/powerpoint/2010/main" val="8477018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0" name="Rectangle 9"/>
          <p:cNvSpPr/>
          <p:nvPr/>
        </p:nvSpPr>
        <p:spPr>
          <a:xfrm>
            <a:off x="9020386" y="237744"/>
            <a:ext cx="2926080" cy="6382512"/>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rgbClr val="969696"/>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effectLst>
                  <a:outerShdw blurRad="12700" dist="3810" dir="2700000" algn="tl" rotWithShape="0">
                    <a:prstClr val="black">
                      <a:alpha val="40000"/>
                    </a:prstClr>
                  </a:outerShdw>
                </a:effectLst>
              </a:defRPr>
            </a:lvl1pPr>
          </a:lstStyle>
          <a:p>
            <a:fld id="{3772C379-9A7C-4C87-A116-CBE9F58B04C5}" type="datetimeFigureOut">
              <a:rPr lang="en-US" smtClean="0"/>
              <a:t>3/13/2020</a:t>
            </a:fld>
            <a:endParaRPr lang="en-US"/>
          </a:p>
        </p:txBody>
      </p:sp>
      <p:sp>
        <p:nvSpPr>
          <p:cNvPr id="12" name="Footer Placeholder 11"/>
          <p:cNvSpPr>
            <a:spLocks noGrp="1"/>
          </p:cNvSpPr>
          <p:nvPr>
            <p:ph type="ftr" sz="quarter" idx="11"/>
          </p:nvPr>
        </p:nvSpPr>
        <p:spPr/>
        <p:txBody>
          <a:bodyPr/>
          <a:lstStyle>
            <a:lvl1pPr algn="r">
              <a:defRPr lang="en-US" sz="1000" kern="1200" dirty="0">
                <a:solidFill>
                  <a:schemeClr val="tx1">
                    <a:lumMod val="75000"/>
                    <a:lumOff val="25000"/>
                  </a:schemeClr>
                </a:solidFill>
                <a:effectLst>
                  <a:outerShdw blurRad="12700" dist="3810" dir="2700000" algn="tl" rotWithShape="0">
                    <a:prstClr val="black">
                      <a:alpha val="40000"/>
                    </a:prstClr>
                  </a:outerShdw>
                </a:effectLst>
                <a:latin typeface="+mn-lt"/>
                <a:ea typeface="+mn-ea"/>
                <a:cs typeface="+mn-cs"/>
              </a:defRPr>
            </a:lvl1pPr>
          </a:lstStyle>
          <a:p>
            <a:endParaRPr lang="en-US" dirty="0"/>
          </a:p>
        </p:txBody>
      </p:sp>
      <p:sp>
        <p:nvSpPr>
          <p:cNvPr id="13" name="Slide Number Placeholder 12"/>
          <p:cNvSpPr>
            <a:spLocks noGrp="1"/>
          </p:cNvSpPr>
          <p:nvPr>
            <p:ph type="sldNum" sz="quarter" idx="12"/>
          </p:nvPr>
        </p:nvSpPr>
        <p:spPr/>
        <p:txBody>
          <a:bodyPr/>
          <a:lstStyle>
            <a:lvl1pPr>
              <a:defRPr>
                <a:solidFill>
                  <a:srgbClr val="FFFFFF"/>
                </a:solidFill>
              </a:defRPr>
            </a:lvl1pPr>
          </a:lstStyle>
          <a:p>
            <a:fld id="{4FAB73BC-B049-4115-A692-8D63A059BFB8}" type="slidenum">
              <a:rPr lang="en-US" smtClean="0"/>
              <a:t>‹#›</a:t>
            </a:fld>
            <a:endParaRPr lang="en-US"/>
          </a:p>
        </p:txBody>
      </p:sp>
    </p:spTree>
    <p:extLst>
      <p:ext uri="{BB962C8B-B14F-4D97-AF65-F5344CB8AC3E}">
        <p14:creationId xmlns:p14="http://schemas.microsoft.com/office/powerpoint/2010/main" val="4857662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157CC2-0FC8-4686-B024-99790E0F5162}" type="datetimeFigureOut">
              <a:rPr lang="en-US" smtClean="0"/>
              <a:t>3/13/2020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2929342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764DA5-CD3D-4590-A511-FCD3BC7A793E}" type="datetimeFigureOut">
              <a:rPr lang="en-US" smtClean="0"/>
              <a:t>3/13/2020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39874069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封面与封底">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67423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目录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62755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内容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37781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封面与封底">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39887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目录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09572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内容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58284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gradFill flip="none" rotWithShape="1">
          <a:gsLst>
            <a:gs pos="0">
              <a:srgbClr val="B1DDFF"/>
            </a:gs>
            <a:gs pos="100000">
              <a:srgbClr val="B1DDFF">
                <a:lumMod val="64000"/>
                <a:lumOff val="36000"/>
              </a:srgb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3" name="Rectangle 22"/>
          <p:cNvSpPr/>
          <p:nvPr/>
        </p:nvSpPr>
        <p:spPr>
          <a:xfrm>
            <a:off x="0" y="0"/>
            <a:ext cx="12192000" cy="6858000"/>
          </a:xfrm>
          <a:prstGeom prst="rect">
            <a:avLst/>
          </a:prstGeom>
          <a:blipFill dpi="0" rotWithShape="1">
            <a:blip r:embed="rId2">
              <a:alphaModFix amt="12000"/>
              <a:duotone>
                <a:schemeClr val="accent1">
                  <a:shade val="45000"/>
                  <a:satMod val="135000"/>
                </a:schemeClr>
                <a:prstClr val="white"/>
              </a:duotone>
            </a:blip>
            <a:srcRect/>
            <a:tile tx="-368300" ty="203200" sx="64000" sy="64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prstClr val="white"/>
                </a:solidFill>
              </a:rPr>
              <a:t>C</a:t>
            </a:r>
          </a:p>
        </p:txBody>
      </p:sp>
      <p:sp>
        <p:nvSpPr>
          <p:cNvPr id="10" name="Rectangle 9"/>
          <p:cNvSpPr/>
          <p:nvPr/>
        </p:nvSpPr>
        <p:spPr>
          <a:xfrm>
            <a:off x="1307870" y="1267730"/>
            <a:ext cx="9576262" cy="4307950"/>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bg2"/>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bg1"/>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bg2"/>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rgbClr val="FFFFFF"/>
                </a:solidFill>
                <a:latin typeface="+mn-lt"/>
              </a:defRPr>
            </a:lvl1pPr>
          </a:lstStyle>
          <a:p>
            <a:fld id="{83284890-85D2-4D7B-8EF5-15A9C1DB8F42}" type="datetimeFigureOut">
              <a:rPr lang="en-US" smtClean="0"/>
              <a:t>3/13/2020</a:t>
            </a:fld>
            <a:endParaRPr lang="en-US"/>
          </a:p>
        </p:txBody>
      </p:sp>
      <p:sp>
        <p:nvSpPr>
          <p:cNvPr id="21" name="Footer Placeholder 20"/>
          <p:cNvSpPr>
            <a:spLocks noGrp="1"/>
          </p:cNvSpPr>
          <p:nvPr>
            <p:ph type="ftr" sz="quarter" idx="11"/>
          </p:nvPr>
        </p:nvSpPr>
        <p:spPr>
          <a:xfrm>
            <a:off x="1453896" y="5212080"/>
            <a:ext cx="5905500" cy="228600"/>
          </a:xfrm>
        </p:spPr>
        <p:txBody>
          <a:bodyPr/>
          <a:lstStyle>
            <a:lvl1pPr algn="l">
              <a:defRPr>
                <a:solidFill>
                  <a:schemeClr val="bg2"/>
                </a:solidFill>
              </a:defRPr>
            </a:lvl1pPr>
          </a:lstStyle>
          <a:p>
            <a:endParaRPr lang="en-US"/>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bg2"/>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205150567"/>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5661D-6934-4B32-B92C-470368BF1EC6}" type="datetimeFigureOut">
              <a:rPr lang="en-US" smtClean="0"/>
              <a:t>3/13/2020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26919596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bg2">
                <a:tint val="80000"/>
                <a:shade val="100000"/>
                <a:satMod val="300000"/>
              </a:schemeClr>
            </a:gs>
            <a:gs pos="100000">
              <a:srgbClr val="B1DDFF">
                <a:lumMod val="64000"/>
                <a:lumOff val="36000"/>
              </a:srgb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15" name="Rectangle 14"/>
          <p:cNvSpPr/>
          <p:nvPr/>
        </p:nvSpPr>
        <p:spPr>
          <a:xfrm>
            <a:off x="0" y="0"/>
            <a:ext cx="12192000" cy="6858000"/>
          </a:xfrm>
          <a:prstGeom prst="rect">
            <a:avLst/>
          </a:prstGeom>
          <a:blipFill dpi="0" rotWithShape="1">
            <a:blip r:embed="rId2">
              <a:alphaModFix amt="12000"/>
              <a:duotone>
                <a:schemeClr val="accent2">
                  <a:shade val="45000"/>
                  <a:satMod val="135000"/>
                </a:schemeClr>
                <a:prstClr val="white"/>
              </a:duotone>
            </a:blip>
            <a:srcRect/>
            <a:tile tx="-368300" ty="203200" sx="64000" sy="64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prstClr val="white"/>
                </a:solidFill>
              </a:rPr>
              <a:t>C</a:t>
            </a:r>
          </a:p>
        </p:txBody>
      </p:sp>
      <p:sp>
        <p:nvSpPr>
          <p:cNvPr id="23" name="Rectangle 22"/>
          <p:cNvSpPr/>
          <p:nvPr/>
        </p:nvSpPr>
        <p:spPr>
          <a:xfrm>
            <a:off x="1307870" y="1267730"/>
            <a:ext cx="9576262" cy="4307950"/>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bg2"/>
            </a:solidFill>
            <a:prstDash val="solid"/>
            <a:miter lim="800000"/>
          </a:ln>
          <a:effectLst/>
        </p:spPr>
      </p:sp>
      <p:sp>
        <p:nvSpPr>
          <p:cNvPr id="30" name="Rectangle 29"/>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bg1"/>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tabLst>
                <a:tab pos="2633663" algn="l"/>
              </a:tabLst>
              <a:defRPr sz="1600">
                <a:solidFill>
                  <a:schemeClr val="bg2"/>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rgbClr val="FFFFFF"/>
                </a:solidFill>
                <a:latin typeface="+mn-lt"/>
                <a:ea typeface="+mn-ea"/>
                <a:cs typeface="+mn-cs"/>
              </a:defRPr>
            </a:lvl1pPr>
          </a:lstStyle>
          <a:p>
            <a:fld id="{C6F822A4-8DA6-4447-9B1F-C5DB58435268}" type="datetimeFigureOut">
              <a:rPr lang="en-US" smtClean="0"/>
              <a:t>3/13/2020</a:t>
            </a:fld>
            <a:endParaRPr lang="en-US" dirty="0"/>
          </a:p>
        </p:txBody>
      </p:sp>
      <p:sp>
        <p:nvSpPr>
          <p:cNvPr id="5" name="Footer Placeholder 4"/>
          <p:cNvSpPr>
            <a:spLocks noGrp="1"/>
          </p:cNvSpPr>
          <p:nvPr>
            <p:ph type="ftr" sz="quarter" idx="11"/>
          </p:nvPr>
        </p:nvSpPr>
        <p:spPr>
          <a:xfrm>
            <a:off x="1453896" y="5212080"/>
            <a:ext cx="5907024" cy="228600"/>
          </a:xfrm>
        </p:spPr>
        <p:txBody>
          <a:bodyPr/>
          <a:lstStyle>
            <a:lvl1pPr algn="l">
              <a:defRPr>
                <a:solidFill>
                  <a:schemeClr val="bg2"/>
                </a:solidFill>
              </a:defRPr>
            </a:lvl1pPr>
          </a:lstStyle>
          <a:p>
            <a:endParaRPr lang="en-US" dirty="0"/>
          </a:p>
        </p:txBody>
      </p:sp>
      <p:sp>
        <p:nvSpPr>
          <p:cNvPr id="6" name="Slide Number Placeholder 5"/>
          <p:cNvSpPr>
            <a:spLocks noGrp="1"/>
          </p:cNvSpPr>
          <p:nvPr>
            <p:ph type="sldNum" sz="quarter" idx="12"/>
          </p:nvPr>
        </p:nvSpPr>
        <p:spPr>
          <a:xfrm>
            <a:off x="8604504" y="5212080"/>
            <a:ext cx="2112264" cy="228600"/>
          </a:xfrm>
        </p:spPr>
        <p:txBody>
          <a:bodyPr/>
          <a:lstStyle>
            <a:lvl1pPr>
              <a:defRPr>
                <a:solidFill>
                  <a:schemeClr val="bg2"/>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499869479"/>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48D31E-DCDA-41A7-9C67-C4B11B94D21D}" type="datetimeFigureOut">
              <a:rPr lang="en-US" smtClean="0"/>
              <a:t>3/13/2020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20225111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800" b="0">
                <a:solidFill>
                  <a:schemeClr val="tx2"/>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800" b="0">
                <a:solidFill>
                  <a:schemeClr val="tx2"/>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3762C0-B258-48F1-ADE6-176B4174CCDD}" type="datetimeFigureOut">
              <a:rPr lang="en-US" smtClean="0"/>
              <a:t>3/13/2020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393451762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5" Type="http://schemas.openxmlformats.org/officeDocument/2006/relationships/theme" Target="../theme/theme2.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6"/>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Lst>
  <p:txStyles>
    <p:titleStyle>
      <a:lvl1pPr algn="l" defTabSz="912813"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defTabSz="912813" rtl="0" eaLnBrk="0" fontAlgn="base" hangingPunct="0">
        <a:lnSpc>
          <a:spcPct val="90000"/>
        </a:lnSpc>
        <a:spcBef>
          <a:spcPct val="0"/>
        </a:spcBef>
        <a:spcAft>
          <a:spcPct val="0"/>
        </a:spcAft>
        <a:defRPr sz="4400">
          <a:solidFill>
            <a:schemeClr val="tx1"/>
          </a:solidFill>
          <a:latin typeface="Century Gothic" pitchFamily="34" charset="0"/>
          <a:ea typeface="微软雅黑" pitchFamily="34" charset="-122"/>
        </a:defRPr>
      </a:lvl2pPr>
      <a:lvl3pPr algn="l" defTabSz="912813" rtl="0" eaLnBrk="0" fontAlgn="base" hangingPunct="0">
        <a:lnSpc>
          <a:spcPct val="90000"/>
        </a:lnSpc>
        <a:spcBef>
          <a:spcPct val="0"/>
        </a:spcBef>
        <a:spcAft>
          <a:spcPct val="0"/>
        </a:spcAft>
        <a:defRPr sz="4400">
          <a:solidFill>
            <a:schemeClr val="tx1"/>
          </a:solidFill>
          <a:latin typeface="Century Gothic" pitchFamily="34" charset="0"/>
          <a:ea typeface="微软雅黑" pitchFamily="34" charset="-122"/>
        </a:defRPr>
      </a:lvl3pPr>
      <a:lvl4pPr algn="l" defTabSz="912813" rtl="0" eaLnBrk="0" fontAlgn="base" hangingPunct="0">
        <a:lnSpc>
          <a:spcPct val="90000"/>
        </a:lnSpc>
        <a:spcBef>
          <a:spcPct val="0"/>
        </a:spcBef>
        <a:spcAft>
          <a:spcPct val="0"/>
        </a:spcAft>
        <a:defRPr sz="4400">
          <a:solidFill>
            <a:schemeClr val="tx1"/>
          </a:solidFill>
          <a:latin typeface="Century Gothic" pitchFamily="34" charset="0"/>
          <a:ea typeface="微软雅黑" pitchFamily="34" charset="-122"/>
        </a:defRPr>
      </a:lvl4pPr>
      <a:lvl5pPr algn="l" defTabSz="912813" rtl="0" eaLnBrk="0" fontAlgn="base" hangingPunct="0">
        <a:lnSpc>
          <a:spcPct val="90000"/>
        </a:lnSpc>
        <a:spcBef>
          <a:spcPct val="0"/>
        </a:spcBef>
        <a:spcAft>
          <a:spcPct val="0"/>
        </a:spcAft>
        <a:defRPr sz="4400">
          <a:solidFill>
            <a:schemeClr val="tx1"/>
          </a:solidFill>
          <a:latin typeface="Century Gothic" pitchFamily="34" charset="0"/>
          <a:ea typeface="微软雅黑" pitchFamily="34" charset="-122"/>
        </a:defRPr>
      </a:lvl5pPr>
      <a:lvl6pPr marL="457200" algn="l" defTabSz="912813" rtl="0" fontAlgn="base">
        <a:lnSpc>
          <a:spcPct val="90000"/>
        </a:lnSpc>
        <a:spcBef>
          <a:spcPct val="0"/>
        </a:spcBef>
        <a:spcAft>
          <a:spcPct val="0"/>
        </a:spcAft>
        <a:defRPr sz="4400">
          <a:solidFill>
            <a:schemeClr val="tx1"/>
          </a:solidFill>
          <a:latin typeface="Century Gothic" pitchFamily="34" charset="0"/>
          <a:ea typeface="微软雅黑" pitchFamily="34" charset="-122"/>
        </a:defRPr>
      </a:lvl6pPr>
      <a:lvl7pPr marL="914400" algn="l" defTabSz="912813" rtl="0" fontAlgn="base">
        <a:lnSpc>
          <a:spcPct val="90000"/>
        </a:lnSpc>
        <a:spcBef>
          <a:spcPct val="0"/>
        </a:spcBef>
        <a:spcAft>
          <a:spcPct val="0"/>
        </a:spcAft>
        <a:defRPr sz="4400">
          <a:solidFill>
            <a:schemeClr val="tx1"/>
          </a:solidFill>
          <a:latin typeface="Century Gothic" pitchFamily="34" charset="0"/>
          <a:ea typeface="微软雅黑" pitchFamily="34" charset="-122"/>
        </a:defRPr>
      </a:lvl7pPr>
      <a:lvl8pPr marL="1371600" algn="l" defTabSz="912813" rtl="0" fontAlgn="base">
        <a:lnSpc>
          <a:spcPct val="90000"/>
        </a:lnSpc>
        <a:spcBef>
          <a:spcPct val="0"/>
        </a:spcBef>
        <a:spcAft>
          <a:spcPct val="0"/>
        </a:spcAft>
        <a:defRPr sz="4400">
          <a:solidFill>
            <a:schemeClr val="tx1"/>
          </a:solidFill>
          <a:latin typeface="Century Gothic" pitchFamily="34" charset="0"/>
          <a:ea typeface="微软雅黑" pitchFamily="34" charset="-122"/>
        </a:defRPr>
      </a:lvl8pPr>
      <a:lvl9pPr marL="1828800" algn="l" defTabSz="912813" rtl="0" fontAlgn="base">
        <a:lnSpc>
          <a:spcPct val="90000"/>
        </a:lnSpc>
        <a:spcBef>
          <a:spcPct val="0"/>
        </a:spcBef>
        <a:spcAft>
          <a:spcPct val="0"/>
        </a:spcAft>
        <a:defRPr sz="4400">
          <a:solidFill>
            <a:schemeClr val="tx1"/>
          </a:solidFill>
          <a:latin typeface="Century Gothic" pitchFamily="34" charset="0"/>
          <a:ea typeface="微软雅黑" pitchFamily="34" charset="-122"/>
        </a:defRPr>
      </a:lvl9pPr>
    </p:titleStyle>
    <p:bodyStyle>
      <a:lvl1pPr marL="227013" indent="-227013" algn="l" defTabSz="912813"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4213" indent="-227013" algn="l" defTabSz="912813"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1413" indent="-227013" algn="l" defTabSz="912813"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598613" indent="-227013" algn="l" defTabSz="912813" rtl="0" eaLnBrk="0" fontAlgn="base" hangingPunct="0">
        <a:lnSpc>
          <a:spcPct val="90000"/>
        </a:lnSpc>
        <a:spcBef>
          <a:spcPts val="500"/>
        </a:spcBef>
        <a:spcAft>
          <a:spcPct val="0"/>
        </a:spcAft>
        <a:buFont typeface="Arial" panose="020B0604020202020204" pitchFamily="34" charset="0"/>
        <a:buChar char="•"/>
        <a:defRPr sz="1900" kern="1200">
          <a:solidFill>
            <a:schemeClr val="tx1"/>
          </a:solidFill>
          <a:latin typeface="+mn-lt"/>
          <a:ea typeface="+mn-ea"/>
          <a:cs typeface="+mn-cs"/>
        </a:defRPr>
      </a:lvl4pPr>
      <a:lvl5pPr marL="2055813" indent="-227013" algn="l" defTabSz="912813" rtl="0" eaLnBrk="0" fontAlgn="base" hangingPunct="0">
        <a:lnSpc>
          <a:spcPct val="90000"/>
        </a:lnSpc>
        <a:spcBef>
          <a:spcPts val="500"/>
        </a:spcBef>
        <a:spcAft>
          <a:spcPct val="0"/>
        </a:spcAft>
        <a:buFont typeface="Arial" panose="020B0604020202020204" pitchFamily="34" charset="0"/>
        <a:buChar char="•"/>
        <a:defRPr sz="19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9pPr>
    </p:bodyStyle>
    <p:otherStyle>
      <a:defPPr>
        <a:defRPr lang="zh-CN"/>
      </a:defPPr>
      <a:lvl1pPr marL="0" algn="l" defTabSz="914377" rtl="0" eaLnBrk="1" latinLnBrk="0" hangingPunct="1">
        <a:defRPr sz="1900" kern="1200">
          <a:solidFill>
            <a:schemeClr val="tx1"/>
          </a:solidFill>
          <a:latin typeface="+mn-lt"/>
          <a:ea typeface="+mn-ea"/>
          <a:cs typeface="+mn-cs"/>
        </a:defRPr>
      </a:lvl1pPr>
      <a:lvl2pPr marL="457189" algn="l" defTabSz="914377" rtl="0" eaLnBrk="1" latinLnBrk="0" hangingPunct="1">
        <a:defRPr sz="1900" kern="1200">
          <a:solidFill>
            <a:schemeClr val="tx1"/>
          </a:solidFill>
          <a:latin typeface="+mn-lt"/>
          <a:ea typeface="+mn-ea"/>
          <a:cs typeface="+mn-cs"/>
        </a:defRPr>
      </a:lvl2pPr>
      <a:lvl3pPr marL="914377" algn="l" defTabSz="914377" rtl="0" eaLnBrk="1" latinLnBrk="0" hangingPunct="1">
        <a:defRPr sz="1900" kern="1200">
          <a:solidFill>
            <a:schemeClr val="tx1"/>
          </a:solidFill>
          <a:latin typeface="+mn-lt"/>
          <a:ea typeface="+mn-ea"/>
          <a:cs typeface="+mn-cs"/>
        </a:defRPr>
      </a:lvl3pPr>
      <a:lvl4pPr marL="1371566" algn="l" defTabSz="914377" rtl="0" eaLnBrk="1" latinLnBrk="0" hangingPunct="1">
        <a:defRPr sz="1900" kern="1200">
          <a:solidFill>
            <a:schemeClr val="tx1"/>
          </a:solidFill>
          <a:latin typeface="+mn-lt"/>
          <a:ea typeface="+mn-ea"/>
          <a:cs typeface="+mn-cs"/>
        </a:defRPr>
      </a:lvl4pPr>
      <a:lvl5pPr marL="1828754" algn="l" defTabSz="914377" rtl="0" eaLnBrk="1" latinLnBrk="0" hangingPunct="1">
        <a:defRPr sz="1900" kern="1200">
          <a:solidFill>
            <a:schemeClr val="tx1"/>
          </a:solidFill>
          <a:latin typeface="+mn-lt"/>
          <a:ea typeface="+mn-ea"/>
          <a:cs typeface="+mn-cs"/>
        </a:defRPr>
      </a:lvl5pPr>
      <a:lvl6pPr marL="2285943" algn="l" defTabSz="914377" rtl="0" eaLnBrk="1" latinLnBrk="0" hangingPunct="1">
        <a:defRPr sz="1900" kern="1200">
          <a:solidFill>
            <a:schemeClr val="tx1"/>
          </a:solidFill>
          <a:latin typeface="+mn-lt"/>
          <a:ea typeface="+mn-ea"/>
          <a:cs typeface="+mn-cs"/>
        </a:defRPr>
      </a:lvl6pPr>
      <a:lvl7pPr marL="2743131" algn="l" defTabSz="914377" rtl="0" eaLnBrk="1" latinLnBrk="0" hangingPunct="1">
        <a:defRPr sz="1900" kern="1200">
          <a:solidFill>
            <a:schemeClr val="tx1"/>
          </a:solidFill>
          <a:latin typeface="+mn-lt"/>
          <a:ea typeface="+mn-ea"/>
          <a:cs typeface="+mn-cs"/>
        </a:defRPr>
      </a:lvl7pPr>
      <a:lvl8pPr marL="3200320" algn="l" defTabSz="914377" rtl="0" eaLnBrk="1" latinLnBrk="0" hangingPunct="1">
        <a:defRPr sz="1900" kern="1200">
          <a:solidFill>
            <a:schemeClr val="tx1"/>
          </a:solidFill>
          <a:latin typeface="+mn-lt"/>
          <a:ea typeface="+mn-ea"/>
          <a:cs typeface="+mn-cs"/>
        </a:defRPr>
      </a:lvl8pPr>
      <a:lvl9pPr marL="3657509" algn="l" defTabSz="914377" rtl="0" eaLnBrk="1" latinLnBrk="0" hangingPunct="1">
        <a:defRPr sz="1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89464" y="6214535"/>
            <a:ext cx="2743200" cy="256032"/>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40C4D3C1-679D-44D8-8A9C-D402CE4EF569}" type="datetimeFigureOut">
              <a:rPr lang="en-US" dirty="0"/>
              <a:t>3/13/2020</a:t>
            </a:fld>
            <a:endParaRPr lang="en-US" dirty="0"/>
          </a:p>
        </p:txBody>
      </p:sp>
      <p:sp>
        <p:nvSpPr>
          <p:cNvPr id="5" name="Footer Placeholder 4"/>
          <p:cNvSpPr>
            <a:spLocks noGrp="1"/>
          </p:cNvSpPr>
          <p:nvPr>
            <p:ph type="ftr" sz="quarter" idx="3"/>
          </p:nvPr>
        </p:nvSpPr>
        <p:spPr>
          <a:xfrm>
            <a:off x="3489960" y="6214535"/>
            <a:ext cx="5212080" cy="256032"/>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314667" y="6214535"/>
            <a:ext cx="1463040" cy="256032"/>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4FAB73BC-B049-4115-A692-8D63A059BFB8}" type="slidenum">
              <a:rPr lang="en-US" dirty="0"/>
              <a:pPr/>
              <a:t>‹#›</a:t>
            </a:fld>
            <a:endParaRPr lang="en-US" dirty="0"/>
          </a:p>
        </p:txBody>
      </p:sp>
      <p:sp>
        <p:nvSpPr>
          <p:cNvPr id="8" name="Rectangle 7"/>
          <p:cNvSpPr/>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sp>
    </p:spTree>
    <p:extLst>
      <p:ext uri="{BB962C8B-B14F-4D97-AF65-F5344CB8AC3E}">
        <p14:creationId xmlns:p14="http://schemas.microsoft.com/office/powerpoint/2010/main" val="1711748513"/>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2"/>
        </a:buClr>
        <a:buFont typeface="Arial" pitchFamily="34"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2"/>
        </a:buClr>
        <a:buFont typeface="Arial" pitchFamily="34"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文本框 5">
            <a:extLst>
              <a:ext uri="{FF2B5EF4-FFF2-40B4-BE49-F238E27FC236}">
                <a16:creationId xmlns:a16="http://schemas.microsoft.com/office/drawing/2014/main" id="{F19E0292-609E-4EBC-9BA3-72931EA1D24D}"/>
              </a:ext>
            </a:extLst>
          </p:cNvPr>
          <p:cNvSpPr txBox="1">
            <a:spLocks noChangeArrowheads="1"/>
          </p:cNvSpPr>
          <p:nvPr/>
        </p:nvSpPr>
        <p:spPr bwMode="auto">
          <a:xfrm>
            <a:off x="100823" y="1263546"/>
            <a:ext cx="9391520" cy="584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3200" dirty="0">
                <a:solidFill>
                  <a:schemeClr val="accent2"/>
                </a:solidFill>
              </a:rPr>
              <a:t>PROBE DATA ANALYSIS FOR ROAD SLOPE </a:t>
            </a:r>
            <a:endParaRPr lang="zh-CN" altLang="en-US" sz="6600" b="1" dirty="0">
              <a:solidFill>
                <a:schemeClr val="accent2"/>
              </a:solidFill>
              <a:latin typeface="Century Gothic" panose="020B0502020202020204" pitchFamily="34" charset="0"/>
              <a:ea typeface="微软雅黑" panose="020B0503020204020204" pitchFamily="34" charset="-122"/>
            </a:endParaRPr>
          </a:p>
        </p:txBody>
      </p:sp>
      <p:sp>
        <p:nvSpPr>
          <p:cNvPr id="14339" name="文本框 8">
            <a:extLst>
              <a:ext uri="{FF2B5EF4-FFF2-40B4-BE49-F238E27FC236}">
                <a16:creationId xmlns:a16="http://schemas.microsoft.com/office/drawing/2014/main" id="{2A8F8484-79DF-412A-8C88-ACA78EF3005A}"/>
              </a:ext>
            </a:extLst>
          </p:cNvPr>
          <p:cNvSpPr txBox="1">
            <a:spLocks noChangeArrowheads="1"/>
          </p:cNvSpPr>
          <p:nvPr/>
        </p:nvSpPr>
        <p:spPr bwMode="auto">
          <a:xfrm>
            <a:off x="7203161" y="5352883"/>
            <a:ext cx="4397354" cy="969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eaLnBrk="1" hangingPunct="1"/>
            <a:r>
              <a:rPr lang="en-US" altLang="zh-CN" dirty="0">
                <a:solidFill>
                  <a:srgbClr val="FFC000"/>
                </a:solidFill>
                <a:latin typeface="Century Gothic" panose="020B0502020202020204" pitchFamily="34" charset="0"/>
                <a:ea typeface="微软雅黑" panose="020B0503020204020204" pitchFamily="34" charset="-122"/>
              </a:rPr>
              <a:t>Group: Nikita </a:t>
            </a:r>
            <a:r>
              <a:rPr lang="en-US" altLang="zh-CN" dirty="0" err="1">
                <a:solidFill>
                  <a:srgbClr val="FFC000"/>
                </a:solidFill>
                <a:latin typeface="Century Gothic" panose="020B0502020202020204" pitchFamily="34" charset="0"/>
                <a:ea typeface="微软雅黑" panose="020B0503020204020204" pitchFamily="34" charset="-122"/>
              </a:rPr>
              <a:t>Wali</a:t>
            </a:r>
            <a:r>
              <a:rPr lang="en-US" altLang="zh-CN" dirty="0">
                <a:solidFill>
                  <a:srgbClr val="FFC000"/>
                </a:solidFill>
                <a:latin typeface="Century Gothic" panose="020B0502020202020204" pitchFamily="34" charset="0"/>
                <a:ea typeface="微软雅黑" panose="020B0503020204020204" pitchFamily="34" charset="-122"/>
              </a:rPr>
              <a:t> , </a:t>
            </a:r>
          </a:p>
          <a:p>
            <a:pPr eaLnBrk="1" hangingPunct="1"/>
            <a:r>
              <a:rPr lang="en-US" altLang="zh-CN" dirty="0">
                <a:solidFill>
                  <a:srgbClr val="FFC000"/>
                </a:solidFill>
                <a:latin typeface="Century Gothic" panose="020B0502020202020204" pitchFamily="34" charset="0"/>
                <a:ea typeface="微软雅黑" panose="020B0503020204020204" pitchFamily="34" charset="-122"/>
              </a:rPr>
              <a:t>             Soundarya </a:t>
            </a:r>
            <a:r>
              <a:rPr lang="en-US" altLang="zh-CN" dirty="0" err="1">
                <a:solidFill>
                  <a:srgbClr val="FFC000"/>
                </a:solidFill>
                <a:latin typeface="Century Gothic" panose="020B0502020202020204" pitchFamily="34" charset="0"/>
                <a:ea typeface="微软雅黑" panose="020B0503020204020204" pitchFamily="34" charset="-122"/>
              </a:rPr>
              <a:t>Hiriyanna</a:t>
            </a:r>
            <a:r>
              <a:rPr lang="en-US" altLang="zh-CN" dirty="0">
                <a:solidFill>
                  <a:srgbClr val="FFC000"/>
                </a:solidFill>
                <a:latin typeface="Century Gothic" panose="020B0502020202020204" pitchFamily="34" charset="0"/>
                <a:ea typeface="微软雅黑" panose="020B0503020204020204" pitchFamily="34" charset="-122"/>
              </a:rPr>
              <a:t> Matti,</a:t>
            </a:r>
          </a:p>
          <a:p>
            <a:pPr eaLnBrk="1" hangingPunct="1"/>
            <a:r>
              <a:rPr lang="en-US" altLang="zh-CN" dirty="0">
                <a:solidFill>
                  <a:srgbClr val="FFC000"/>
                </a:solidFill>
                <a:latin typeface="Century Gothic" panose="020B0502020202020204" pitchFamily="34" charset="0"/>
                <a:ea typeface="微软雅黑" panose="020B0503020204020204" pitchFamily="34" charset="-122"/>
              </a:rPr>
              <a:t>             Srihari Gururaj  </a:t>
            </a:r>
            <a:endParaRPr lang="zh-CN" altLang="en-US" dirty="0">
              <a:solidFill>
                <a:srgbClr val="FFC000"/>
              </a:solidFill>
              <a:latin typeface="Century Gothic" panose="020B0502020202020204" pitchFamily="34" charset="0"/>
              <a:ea typeface="微软雅黑" panose="020B0503020204020204" pitchFamily="34" charset="-122"/>
            </a:endParaRPr>
          </a:p>
        </p:txBody>
      </p:sp>
      <p:sp>
        <p:nvSpPr>
          <p:cNvPr id="14341" name="文本框 14">
            <a:extLst>
              <a:ext uri="{FF2B5EF4-FFF2-40B4-BE49-F238E27FC236}">
                <a16:creationId xmlns:a16="http://schemas.microsoft.com/office/drawing/2014/main" id="{9ADA3434-0F03-4BBF-BBF5-4618BB2F4162}"/>
              </a:ext>
            </a:extLst>
          </p:cNvPr>
          <p:cNvSpPr txBox="1">
            <a:spLocks noChangeArrowheads="1"/>
          </p:cNvSpPr>
          <p:nvPr/>
        </p:nvSpPr>
        <p:spPr bwMode="auto">
          <a:xfrm>
            <a:off x="-598714" y="535623"/>
            <a:ext cx="9568543" cy="646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3600" dirty="0">
                <a:solidFill>
                  <a:schemeClr val="accent3"/>
                </a:solidFill>
                <a:ea typeface="微软雅黑" panose="020B0503020204020204" pitchFamily="34" charset="-122"/>
                <a:cs typeface="Arial" panose="020B0604020202020204" pitchFamily="34" charset="0"/>
              </a:rPr>
              <a:t>CS513 GEOSPATIAL VISION HW2</a:t>
            </a:r>
            <a:endParaRPr lang="zh-CN" altLang="en-US" sz="3600" dirty="0">
              <a:solidFill>
                <a:schemeClr val="accent3"/>
              </a:solidFill>
              <a:ea typeface="微软雅黑" panose="020B0503020204020204" pitchFamily="34" charset="-122"/>
              <a:cs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386" name="组合 19">
            <a:extLst>
              <a:ext uri="{FF2B5EF4-FFF2-40B4-BE49-F238E27FC236}">
                <a16:creationId xmlns:a16="http://schemas.microsoft.com/office/drawing/2014/main" id="{9F326CF8-E6C9-462D-9524-EC8923CA1A25}"/>
              </a:ext>
            </a:extLst>
          </p:cNvPr>
          <p:cNvGrpSpPr>
            <a:grpSpLocks/>
          </p:cNvGrpSpPr>
          <p:nvPr/>
        </p:nvGrpSpPr>
        <p:grpSpPr bwMode="auto">
          <a:xfrm>
            <a:off x="490991" y="416982"/>
            <a:ext cx="3616318" cy="584775"/>
            <a:chOff x="512505" y="409870"/>
            <a:chExt cx="3615653" cy="585929"/>
          </a:xfrm>
        </p:grpSpPr>
        <p:sp>
          <p:nvSpPr>
            <p:cNvPr id="16388" name="文本框 20">
              <a:extLst>
                <a:ext uri="{FF2B5EF4-FFF2-40B4-BE49-F238E27FC236}">
                  <a16:creationId xmlns:a16="http://schemas.microsoft.com/office/drawing/2014/main" id="{4E8313E3-63AA-4A27-8868-18045C59BB11}"/>
                </a:ext>
              </a:extLst>
            </p:cNvPr>
            <p:cNvSpPr txBox="1">
              <a:spLocks noChangeArrowheads="1"/>
            </p:cNvSpPr>
            <p:nvPr/>
          </p:nvSpPr>
          <p:spPr bwMode="auto">
            <a:xfrm>
              <a:off x="799013" y="409870"/>
              <a:ext cx="3329145" cy="585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ea typeface="微软雅黑" panose="020B0503020204020204" pitchFamily="34" charset="-122"/>
                  <a:cs typeface="Arial" panose="020B0604020202020204" pitchFamily="34" charset="0"/>
                </a:rPr>
                <a:t>INTRODUCTION</a:t>
              </a:r>
              <a:endParaRPr lang="zh-CN" altLang="en-US" sz="3200" dirty="0">
                <a:ea typeface="微软雅黑" panose="020B0503020204020204" pitchFamily="34" charset="-122"/>
                <a:cs typeface="Arial" panose="020B0604020202020204" pitchFamily="34" charset="0"/>
              </a:endParaRPr>
            </a:p>
          </p:txBody>
        </p:sp>
        <p:sp>
          <p:nvSpPr>
            <p:cNvPr id="22" name="等腰三角形 21">
              <a:extLst>
                <a:ext uri="{FF2B5EF4-FFF2-40B4-BE49-F238E27FC236}">
                  <a16:creationId xmlns:a16="http://schemas.microsoft.com/office/drawing/2014/main" id="{B19EB546-5845-4825-88D7-566E05E4F02C}"/>
                </a:ext>
              </a:extLst>
            </p:cNvPr>
            <p:cNvSpPr/>
            <p:nvPr/>
          </p:nvSpPr>
          <p:spPr>
            <a:xfrm rot="5400000">
              <a:off x="497980" y="606014"/>
              <a:ext cx="222689" cy="19364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77" eaLnBrk="1" fontAlgn="auto" hangingPunct="1">
                <a:spcBef>
                  <a:spcPts val="0"/>
                </a:spcBef>
                <a:spcAft>
                  <a:spcPts val="0"/>
                </a:spcAft>
                <a:defRPr/>
              </a:pPr>
              <a:endParaRPr lang="zh-CN" altLang="en-US"/>
            </a:p>
          </p:txBody>
        </p:sp>
      </p:grpSp>
      <p:sp>
        <p:nvSpPr>
          <p:cNvPr id="2" name="矩形 1"/>
          <p:cNvSpPr/>
          <p:nvPr/>
        </p:nvSpPr>
        <p:spPr>
          <a:xfrm>
            <a:off x="587829" y="1709078"/>
            <a:ext cx="10384972" cy="2677656"/>
          </a:xfrm>
          <a:prstGeom prst="rect">
            <a:avLst/>
          </a:prstGeom>
        </p:spPr>
        <p:txBody>
          <a:bodyPr wrap="square">
            <a:spAutoFit/>
          </a:bodyPr>
          <a:lstStyle/>
          <a:p>
            <a:pPr marL="457200" indent="-457200">
              <a:buFont typeface="Arial" panose="020B0604020202020204" pitchFamily="34" charset="0"/>
              <a:buChar char="•"/>
            </a:pPr>
            <a:r>
              <a:rPr lang="en-US" altLang="zh-CN" sz="2400" dirty="0">
                <a:solidFill>
                  <a:schemeClr val="bg2">
                    <a:lumMod val="20000"/>
                    <a:lumOff val="80000"/>
                  </a:schemeClr>
                </a:solidFill>
              </a:rPr>
              <a:t>We have used the </a:t>
            </a:r>
            <a:r>
              <a:rPr lang="en-US" altLang="zh-CN" sz="2400" dirty="0" err="1">
                <a:solidFill>
                  <a:schemeClr val="bg2">
                    <a:lumMod val="20000"/>
                    <a:lumOff val="80000"/>
                  </a:schemeClr>
                </a:solidFill>
              </a:rPr>
              <a:t>Haversine</a:t>
            </a:r>
            <a:r>
              <a:rPr lang="en-US" altLang="zh-CN" sz="2400" dirty="0">
                <a:solidFill>
                  <a:schemeClr val="bg2">
                    <a:lumMod val="20000"/>
                    <a:lumOff val="80000"/>
                  </a:schemeClr>
                </a:solidFill>
              </a:rPr>
              <a:t> formula to determine the great circle distance between any two points on a sphere given their latitude and longitude.</a:t>
            </a:r>
          </a:p>
          <a:p>
            <a:pPr marL="457200" indent="-457200">
              <a:buFont typeface="Arial" panose="020B0604020202020204" pitchFamily="34" charset="0"/>
              <a:buChar char="•"/>
            </a:pPr>
            <a:r>
              <a:rPr lang="en-US" altLang="zh-CN" sz="2400" dirty="0">
                <a:solidFill>
                  <a:schemeClr val="bg2">
                    <a:lumMod val="20000"/>
                    <a:lumOff val="80000"/>
                  </a:schemeClr>
                </a:solidFill>
              </a:rPr>
              <a:t>For each set of probe points associated with a link, we compute the slope between each pair of points.</a:t>
            </a:r>
          </a:p>
          <a:p>
            <a:pPr marL="457200" indent="-457200">
              <a:buFont typeface="Arial" panose="020B0604020202020204" pitchFamily="34" charset="0"/>
              <a:buChar char="•"/>
            </a:pPr>
            <a:r>
              <a:rPr lang="en-US" altLang="zh-CN" sz="2400" dirty="0" err="1">
                <a:solidFill>
                  <a:schemeClr val="bg2">
                    <a:lumMod val="20000"/>
                    <a:lumOff val="80000"/>
                  </a:schemeClr>
                </a:solidFill>
              </a:rPr>
              <a:t>Haversine</a:t>
            </a:r>
            <a:r>
              <a:rPr lang="en-US" altLang="zh-CN" sz="2400" dirty="0">
                <a:solidFill>
                  <a:schemeClr val="bg2">
                    <a:lumMod val="20000"/>
                    <a:lumOff val="80000"/>
                  </a:schemeClr>
                </a:solidFill>
              </a:rPr>
              <a:t> Formula: It determines the great-circle distance between two points on a sphere given their longitudes and latitudes.</a:t>
            </a:r>
          </a:p>
        </p:txBody>
      </p:sp>
      <p:grpSp>
        <p:nvGrpSpPr>
          <p:cNvPr id="6" name="组合 19">
            <a:extLst>
              <a:ext uri="{FF2B5EF4-FFF2-40B4-BE49-F238E27FC236}">
                <a16:creationId xmlns:a16="http://schemas.microsoft.com/office/drawing/2014/main" id="{9F326CF8-E6C9-462D-9524-EC8923CA1A25}"/>
              </a:ext>
            </a:extLst>
          </p:cNvPr>
          <p:cNvGrpSpPr>
            <a:grpSpLocks/>
          </p:cNvGrpSpPr>
          <p:nvPr/>
        </p:nvGrpSpPr>
        <p:grpSpPr bwMode="auto">
          <a:xfrm>
            <a:off x="1098451" y="970426"/>
            <a:ext cx="3566756" cy="584775"/>
            <a:chOff x="493007" y="475377"/>
            <a:chExt cx="3566097" cy="585929"/>
          </a:xfrm>
        </p:grpSpPr>
        <p:sp>
          <p:nvSpPr>
            <p:cNvPr id="7" name="文本框 20">
              <a:extLst>
                <a:ext uri="{FF2B5EF4-FFF2-40B4-BE49-F238E27FC236}">
                  <a16:creationId xmlns:a16="http://schemas.microsoft.com/office/drawing/2014/main" id="{4E8313E3-63AA-4A27-8868-18045C59BB11}"/>
                </a:ext>
              </a:extLst>
            </p:cNvPr>
            <p:cNvSpPr txBox="1">
              <a:spLocks noChangeArrowheads="1"/>
            </p:cNvSpPr>
            <p:nvPr/>
          </p:nvSpPr>
          <p:spPr bwMode="auto">
            <a:xfrm>
              <a:off x="776439" y="475377"/>
              <a:ext cx="3282665" cy="585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ea typeface="微软雅黑" panose="020B0503020204020204" pitchFamily="34" charset="-122"/>
                  <a:cs typeface="Arial" panose="020B0604020202020204" pitchFamily="34" charset="0"/>
                </a:rPr>
                <a:t>Slope calculation</a:t>
              </a:r>
              <a:endParaRPr lang="zh-CN" altLang="en-US" sz="3200" dirty="0">
                <a:ea typeface="微软雅黑" panose="020B0503020204020204" pitchFamily="34" charset="-122"/>
                <a:cs typeface="Arial" panose="020B0604020202020204" pitchFamily="34" charset="0"/>
              </a:endParaRPr>
            </a:p>
          </p:txBody>
        </p:sp>
        <p:sp>
          <p:nvSpPr>
            <p:cNvPr id="8" name="等腰三角形 7">
              <a:extLst>
                <a:ext uri="{FF2B5EF4-FFF2-40B4-BE49-F238E27FC236}">
                  <a16:creationId xmlns:a16="http://schemas.microsoft.com/office/drawing/2014/main" id="{B19EB546-5845-4825-88D7-566E05E4F02C}"/>
                </a:ext>
              </a:extLst>
            </p:cNvPr>
            <p:cNvSpPr/>
            <p:nvPr/>
          </p:nvSpPr>
          <p:spPr>
            <a:xfrm rot="5400000">
              <a:off x="478482" y="693346"/>
              <a:ext cx="222689" cy="19364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77" eaLnBrk="1" fontAlgn="auto" hangingPunct="1">
                <a:spcBef>
                  <a:spcPts val="0"/>
                </a:spcBef>
                <a:spcAft>
                  <a:spcPts val="0"/>
                </a:spcAft>
                <a:defRPr/>
              </a:pPr>
              <a:endParaRPr lang="zh-CN" altLang="en-US"/>
            </a:p>
          </p:txBody>
        </p:sp>
      </p:grpSp>
      <p:sp>
        <p:nvSpPr>
          <p:cNvPr id="3" name="矩形 2"/>
          <p:cNvSpPr/>
          <p:nvPr/>
        </p:nvSpPr>
        <p:spPr>
          <a:xfrm>
            <a:off x="1381935" y="4386734"/>
            <a:ext cx="2459039" cy="1631216"/>
          </a:xfrm>
          <a:prstGeom prst="rect">
            <a:avLst/>
          </a:prstGeom>
        </p:spPr>
        <p:txBody>
          <a:bodyPr wrap="square">
            <a:spAutoFit/>
          </a:bodyPr>
          <a:lstStyle/>
          <a:p>
            <a:pPr eaLnBrk="1" fontAlgn="ctr" hangingPunct="1"/>
            <a:r>
              <a:rPr lang="es-ES" altLang="zh-CN" sz="2000" dirty="0">
                <a:solidFill>
                  <a:schemeClr val="accent3"/>
                </a:solidFill>
                <a:cs typeface="Arial" panose="020B0604020202020204" pitchFamily="34" charset="0"/>
              </a:rPr>
              <a:t>a = sin²(Δφ/2) + cos φ</a:t>
            </a:r>
            <a:r>
              <a:rPr lang="es-ES" altLang="zh-CN" sz="2000" baseline="-25000" dirty="0">
                <a:solidFill>
                  <a:schemeClr val="accent3"/>
                </a:solidFill>
                <a:cs typeface="Arial" panose="020B0604020202020204" pitchFamily="34" charset="0"/>
              </a:rPr>
              <a:t>1</a:t>
            </a:r>
            <a:r>
              <a:rPr lang="es-ES" altLang="zh-CN" sz="2000" dirty="0">
                <a:solidFill>
                  <a:schemeClr val="accent3"/>
                </a:solidFill>
                <a:cs typeface="Arial" panose="020B0604020202020204" pitchFamily="34" charset="0"/>
              </a:rPr>
              <a:t> ⋅ cos φ</a:t>
            </a:r>
            <a:r>
              <a:rPr lang="es-ES" altLang="zh-CN" sz="2000" baseline="-25000" dirty="0">
                <a:solidFill>
                  <a:schemeClr val="accent3"/>
                </a:solidFill>
                <a:cs typeface="Arial" panose="020B0604020202020204" pitchFamily="34" charset="0"/>
              </a:rPr>
              <a:t>2</a:t>
            </a:r>
            <a:r>
              <a:rPr lang="es-ES" altLang="zh-CN" sz="2000" dirty="0">
                <a:solidFill>
                  <a:schemeClr val="accent3"/>
                </a:solidFill>
                <a:cs typeface="Arial" panose="020B0604020202020204" pitchFamily="34" charset="0"/>
              </a:rPr>
              <a:t> ⋅ sin²(Δλ/2)</a:t>
            </a:r>
          </a:p>
          <a:p>
            <a:pPr eaLnBrk="1" fontAlgn="ctr" hangingPunct="1"/>
            <a:r>
              <a:rPr lang="en-IN" altLang="zh-CN" sz="2000" dirty="0">
                <a:solidFill>
                  <a:schemeClr val="accent3"/>
                </a:solidFill>
                <a:cs typeface="Arial" panose="020B0604020202020204" pitchFamily="34" charset="0"/>
              </a:rPr>
              <a:t>c = 2 ⋅ </a:t>
            </a:r>
            <a:r>
              <a:rPr lang="en-IN" altLang="zh-CN" sz="2000" dirty="0" err="1">
                <a:solidFill>
                  <a:schemeClr val="accent3"/>
                </a:solidFill>
                <a:cs typeface="Arial" panose="020B0604020202020204" pitchFamily="34" charset="0"/>
              </a:rPr>
              <a:t>asin</a:t>
            </a:r>
            <a:r>
              <a:rPr lang="en-IN" altLang="zh-CN" sz="2000" dirty="0">
                <a:solidFill>
                  <a:schemeClr val="accent3"/>
                </a:solidFill>
                <a:cs typeface="Arial" panose="020B0604020202020204" pitchFamily="34" charset="0"/>
              </a:rPr>
              <a:t>( √a )</a:t>
            </a:r>
            <a:endParaRPr lang="zh-CN" altLang="zh-CN" sz="2000" dirty="0">
              <a:solidFill>
                <a:schemeClr val="accent3"/>
              </a:solidFill>
              <a:cs typeface="Arial" panose="020B0604020202020204" pitchFamily="34" charset="0"/>
            </a:endParaRPr>
          </a:p>
          <a:p>
            <a:pPr eaLnBrk="1" fontAlgn="ctr" hangingPunct="1"/>
            <a:r>
              <a:rPr lang="en-IN" altLang="zh-CN" sz="2000" dirty="0">
                <a:solidFill>
                  <a:schemeClr val="accent3"/>
                </a:solidFill>
                <a:cs typeface="Arial" panose="020B0604020202020204" pitchFamily="34" charset="0"/>
              </a:rPr>
              <a:t>R = 6371*1000</a:t>
            </a:r>
            <a:endParaRPr lang="zh-CN" altLang="zh-CN" sz="2000" dirty="0">
              <a:solidFill>
                <a:schemeClr val="accent3"/>
              </a:solidFill>
              <a:cs typeface="Arial" panose="020B0604020202020204" pitchFamily="34" charset="0"/>
            </a:endParaRPr>
          </a:p>
        </p:txBody>
      </p:sp>
      <p:sp>
        <p:nvSpPr>
          <p:cNvPr id="4" name="矩形 3"/>
          <p:cNvSpPr/>
          <p:nvPr/>
        </p:nvSpPr>
        <p:spPr>
          <a:xfrm>
            <a:off x="4000500" y="4305822"/>
            <a:ext cx="4191000" cy="1938992"/>
          </a:xfrm>
          <a:prstGeom prst="rect">
            <a:avLst/>
          </a:prstGeom>
        </p:spPr>
        <p:txBody>
          <a:bodyPr wrap="square">
            <a:spAutoFit/>
          </a:bodyPr>
          <a:lstStyle/>
          <a:p>
            <a:pPr marL="457200" lvl="1" indent="0">
              <a:buNone/>
            </a:pPr>
            <a:r>
              <a:rPr lang="en-IN" altLang="zh-CN" sz="2000" dirty="0">
                <a:solidFill>
                  <a:schemeClr val="bg1"/>
                </a:solidFill>
                <a:cs typeface="Arial" panose="020B0604020202020204" pitchFamily="34" charset="0"/>
              </a:rPr>
              <a:t> </a:t>
            </a:r>
            <a:r>
              <a:rPr lang="en-IN" altLang="zh-CN" sz="2000" dirty="0">
                <a:solidFill>
                  <a:schemeClr val="accent3"/>
                </a:solidFill>
                <a:cs typeface="Arial" panose="020B0604020202020204" pitchFamily="34" charset="0"/>
              </a:rPr>
              <a:t>a = square of half of the chord length    between the points</a:t>
            </a:r>
          </a:p>
          <a:p>
            <a:pPr marL="457200" lvl="1" indent="0">
              <a:buNone/>
            </a:pPr>
            <a:r>
              <a:rPr lang="en-IN" altLang="zh-CN" sz="2000" dirty="0">
                <a:solidFill>
                  <a:schemeClr val="accent3"/>
                </a:solidFill>
                <a:cs typeface="Arial" panose="020B0604020202020204" pitchFamily="34" charset="0"/>
              </a:rPr>
              <a:t> c = angular distance in radians</a:t>
            </a:r>
          </a:p>
          <a:p>
            <a:pPr marL="457200" lvl="1" indent="0">
              <a:buNone/>
            </a:pPr>
            <a:r>
              <a:rPr lang="en-IN" altLang="zh-CN" sz="2000" dirty="0">
                <a:solidFill>
                  <a:schemeClr val="accent3"/>
                </a:solidFill>
                <a:cs typeface="Arial" panose="020B0604020202020204" pitchFamily="34" charset="0"/>
              </a:rPr>
              <a:t> R = radius of Earth in km</a:t>
            </a:r>
          </a:p>
          <a:p>
            <a:pPr marL="457200" lvl="1" indent="0">
              <a:buNone/>
            </a:pPr>
            <a:r>
              <a:rPr lang="en-IN" altLang="zh-CN" sz="2000" dirty="0">
                <a:solidFill>
                  <a:schemeClr val="accent3"/>
                </a:solidFill>
                <a:cs typeface="Arial" panose="020B0604020202020204" pitchFamily="34" charset="0"/>
              </a:rPr>
              <a:t> </a:t>
            </a:r>
            <a:r>
              <a:rPr lang="es-ES" altLang="zh-CN" sz="2000" dirty="0">
                <a:solidFill>
                  <a:schemeClr val="accent3"/>
                </a:solidFill>
                <a:cs typeface="Arial" panose="020B0604020202020204" pitchFamily="34" charset="0"/>
              </a:rPr>
              <a:t>φ = latitude in radians</a:t>
            </a:r>
          </a:p>
          <a:p>
            <a:pPr marL="457200" lvl="1" indent="0">
              <a:buNone/>
            </a:pPr>
            <a:r>
              <a:rPr lang="es-ES" altLang="zh-CN" sz="2000" dirty="0">
                <a:solidFill>
                  <a:schemeClr val="accent3"/>
                </a:solidFill>
                <a:cs typeface="Arial" panose="020B0604020202020204" pitchFamily="34" charset="0"/>
              </a:rPr>
              <a:t> λ = longitude in radians</a:t>
            </a:r>
            <a:endParaRPr lang="en-IN" altLang="zh-CN" sz="2000" dirty="0">
              <a:solidFill>
                <a:schemeClr val="accent3"/>
              </a:solidFill>
              <a:cs typeface="Arial" panose="020B0604020202020204" pitchFamily="34" charset="0"/>
            </a:endParaRPr>
          </a:p>
        </p:txBody>
      </p:sp>
    </p:spTree>
    <p:extLst>
      <p:ext uri="{BB962C8B-B14F-4D97-AF65-F5344CB8AC3E}">
        <p14:creationId xmlns:p14="http://schemas.microsoft.com/office/powerpoint/2010/main" val="33433013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18" name="Rectangle 17"/>
          <p:cNvSpPr>
            <a:spLocks noChangeArrowheads="1"/>
          </p:cNvSpPr>
          <p:nvPr/>
        </p:nvSpPr>
        <p:spPr bwMode="auto">
          <a:xfrm>
            <a:off x="271704" y="1800024"/>
            <a:ext cx="8574087"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spcBef>
                <a:spcPct val="0"/>
              </a:spcBef>
              <a:buFontTx/>
              <a:buNone/>
            </a:pPr>
            <a:endParaRPr lang="es-ES" altLang="en-US" sz="5400">
              <a:latin typeface="AR ESSENCE" pitchFamily="2" charset="0"/>
            </a:endParaRPr>
          </a:p>
        </p:txBody>
      </p:sp>
      <p:sp>
        <p:nvSpPr>
          <p:cNvPr id="19" name="Content Placeholder 22"/>
          <p:cNvSpPr txBox="1">
            <a:spLocks/>
          </p:cNvSpPr>
          <p:nvPr/>
        </p:nvSpPr>
        <p:spPr>
          <a:xfrm>
            <a:off x="5850031" y="522518"/>
            <a:ext cx="5570643" cy="5606140"/>
          </a:xfrm>
          <a:prstGeom prst="rect">
            <a:avLst/>
          </a:prstGeom>
        </p:spPr>
        <p:txBody>
          <a:bodyPr/>
          <a:lstStyle>
            <a:lvl1pPr marL="227013" indent="-227013" algn="l" defTabSz="912813"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4213" indent="-227013" algn="l" defTabSz="912813"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1413" indent="-227013" algn="l" defTabSz="912813"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598613" indent="-227013" algn="l" defTabSz="912813" rtl="0" eaLnBrk="0" fontAlgn="base" hangingPunct="0">
              <a:lnSpc>
                <a:spcPct val="90000"/>
              </a:lnSpc>
              <a:spcBef>
                <a:spcPts val="500"/>
              </a:spcBef>
              <a:spcAft>
                <a:spcPct val="0"/>
              </a:spcAft>
              <a:buFont typeface="Arial" panose="020B0604020202020204" pitchFamily="34" charset="0"/>
              <a:buChar char="•"/>
              <a:defRPr sz="1900" kern="1200">
                <a:solidFill>
                  <a:schemeClr val="tx1"/>
                </a:solidFill>
                <a:latin typeface="+mn-lt"/>
                <a:ea typeface="+mn-ea"/>
                <a:cs typeface="+mn-cs"/>
              </a:defRPr>
            </a:lvl4pPr>
            <a:lvl5pPr marL="2055813" indent="-227013" algn="l" defTabSz="912813" rtl="0" eaLnBrk="0" fontAlgn="base" hangingPunct="0">
              <a:lnSpc>
                <a:spcPct val="90000"/>
              </a:lnSpc>
              <a:spcBef>
                <a:spcPts val="500"/>
              </a:spcBef>
              <a:spcAft>
                <a:spcPct val="0"/>
              </a:spcAft>
              <a:buFont typeface="Arial" panose="020B0604020202020204" pitchFamily="34" charset="0"/>
              <a:buChar char="•"/>
              <a:defRPr sz="19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9pPr>
          </a:lstStyle>
          <a:p>
            <a:pPr>
              <a:defRPr/>
            </a:pPr>
            <a:r>
              <a:rPr lang="en-US" altLang="en-US" sz="2400" dirty="0">
                <a:solidFill>
                  <a:schemeClr val="bg2">
                    <a:lumMod val="20000"/>
                    <a:lumOff val="80000"/>
                  </a:schemeClr>
                </a:solidFill>
                <a:latin typeface="Arial" panose="020B0604020202020204" pitchFamily="34" charset="0"/>
                <a:cs typeface="Arial" panose="020B0604020202020204" pitchFamily="34" charset="0"/>
              </a:rPr>
              <a:t>‘</a:t>
            </a:r>
            <a:r>
              <a:rPr lang="el-GR" altLang="en-US" sz="2400" dirty="0">
                <a:solidFill>
                  <a:schemeClr val="bg2">
                    <a:lumMod val="20000"/>
                    <a:lumOff val="80000"/>
                  </a:schemeClr>
                </a:solidFill>
                <a:latin typeface="Arial" panose="020B0604020202020204" pitchFamily="34" charset="0"/>
                <a:cs typeface="Arial" panose="020B0604020202020204" pitchFamily="34" charset="0"/>
              </a:rPr>
              <a:t>α</a:t>
            </a:r>
            <a:r>
              <a:rPr lang="en-US" altLang="en-US" sz="2400" dirty="0">
                <a:solidFill>
                  <a:schemeClr val="bg2">
                    <a:lumMod val="20000"/>
                    <a:lumOff val="80000"/>
                  </a:schemeClr>
                </a:solidFill>
                <a:latin typeface="Arial" panose="020B0604020202020204" pitchFamily="34" charset="0"/>
                <a:cs typeface="Arial" panose="020B0604020202020204" pitchFamily="34" charset="0"/>
              </a:rPr>
              <a:t>’ i</a:t>
            </a:r>
            <a:r>
              <a:rPr lang="en-US" sz="2400" dirty="0">
                <a:solidFill>
                  <a:schemeClr val="bg2">
                    <a:lumMod val="20000"/>
                    <a:lumOff val="80000"/>
                  </a:schemeClr>
                </a:solidFill>
                <a:latin typeface="Arial" panose="020B0604020202020204" pitchFamily="34" charset="0"/>
                <a:cs typeface="Arial" panose="020B0604020202020204" pitchFamily="34" charset="0"/>
              </a:rPr>
              <a:t>s the slope angle between the consecutive probe points paired with the link/segment.</a:t>
            </a:r>
          </a:p>
          <a:p>
            <a:pPr>
              <a:defRPr/>
            </a:pPr>
            <a:r>
              <a:rPr lang="en-US" sz="2400" dirty="0">
                <a:solidFill>
                  <a:schemeClr val="bg2">
                    <a:lumMod val="20000"/>
                    <a:lumOff val="80000"/>
                  </a:schemeClr>
                </a:solidFill>
                <a:latin typeface="Arial" panose="020B0604020202020204" pitchFamily="34" charset="0"/>
                <a:cs typeface="Arial" panose="020B0604020202020204" pitchFamily="34" charset="0"/>
              </a:rPr>
              <a:t>We thus calculate the slopes between all the consecutive pairs of points and take an average of these values to obtain a consistent slope for a segment or link.</a:t>
            </a:r>
          </a:p>
          <a:p>
            <a:pPr>
              <a:defRPr/>
            </a:pPr>
            <a:r>
              <a:rPr lang="en-US" sz="2400" dirty="0">
                <a:solidFill>
                  <a:schemeClr val="bg2">
                    <a:lumMod val="20000"/>
                    <a:lumOff val="80000"/>
                  </a:schemeClr>
                </a:solidFill>
                <a:latin typeface="Arial" panose="020B0604020202020204" pitchFamily="34" charset="0"/>
                <a:cs typeface="Arial" panose="020B0604020202020204" pitchFamily="34" charset="0"/>
              </a:rPr>
              <a:t>‘d’  is the </a:t>
            </a:r>
            <a:r>
              <a:rPr lang="en-US" sz="2400" dirty="0" err="1">
                <a:solidFill>
                  <a:schemeClr val="bg2">
                    <a:lumMod val="20000"/>
                    <a:lumOff val="80000"/>
                  </a:schemeClr>
                </a:solidFill>
                <a:latin typeface="Arial" panose="020B0604020202020204" pitchFamily="34" charset="0"/>
                <a:cs typeface="Arial" panose="020B0604020202020204" pitchFamily="34" charset="0"/>
              </a:rPr>
              <a:t>haversine</a:t>
            </a:r>
            <a:r>
              <a:rPr lang="en-US" sz="2400" dirty="0">
                <a:solidFill>
                  <a:schemeClr val="bg2">
                    <a:lumMod val="20000"/>
                    <a:lumOff val="80000"/>
                  </a:schemeClr>
                </a:solidFill>
                <a:latin typeface="Arial" panose="020B0604020202020204" pitchFamily="34" charset="0"/>
                <a:cs typeface="Arial" panose="020B0604020202020204" pitchFamily="34" charset="0"/>
              </a:rPr>
              <a:t> distance between p1 and p2 computed as shown in the following slide</a:t>
            </a:r>
          </a:p>
          <a:p>
            <a:pPr>
              <a:defRPr/>
            </a:pPr>
            <a:r>
              <a:rPr lang="en-US" sz="2400" dirty="0">
                <a:solidFill>
                  <a:schemeClr val="bg2">
                    <a:lumMod val="20000"/>
                    <a:lumOff val="80000"/>
                  </a:schemeClr>
                </a:solidFill>
                <a:latin typeface="Arial" panose="020B0604020202020204" pitchFamily="34" charset="0"/>
                <a:cs typeface="Arial" panose="020B0604020202020204" pitchFamily="34" charset="0"/>
              </a:rPr>
              <a:t> The slope between two consecutive points (P1, P2) is = 𝑅𝐼𝑆𝐸/𝑅𝑈𝑁  𝑖.𝑒.  (𝑌2−𝑌1)/(𝑋2−𝑋1)</a:t>
            </a:r>
          </a:p>
          <a:p>
            <a:pPr marL="0" indent="0">
              <a:buFontTx/>
              <a:buNone/>
              <a:defRPr/>
            </a:pPr>
            <a:r>
              <a:rPr lang="en-US" sz="2400" dirty="0">
                <a:solidFill>
                  <a:schemeClr val="bg2">
                    <a:lumMod val="20000"/>
                    <a:lumOff val="80000"/>
                  </a:schemeClr>
                </a:solidFill>
                <a:latin typeface="Arial" panose="020B0604020202020204" pitchFamily="34" charset="0"/>
                <a:cs typeface="Arial" panose="020B0604020202020204" pitchFamily="34" charset="0"/>
              </a:rPr>
              <a:t>where p1(x1,y1) p2(x2,y2) are two points.</a:t>
            </a:r>
          </a:p>
        </p:txBody>
      </p:sp>
      <p:graphicFrame>
        <p:nvGraphicFramePr>
          <p:cNvPr id="20" name="Group 5"/>
          <p:cNvGraphicFramePr>
            <a:graphicFrameLocks/>
          </p:cNvGraphicFramePr>
          <p:nvPr>
            <p:extLst>
              <p:ext uri="{D42A27DB-BD31-4B8C-83A1-F6EECF244321}">
                <p14:modId xmlns:p14="http://schemas.microsoft.com/office/powerpoint/2010/main" val="2078077600"/>
              </p:ext>
            </p:extLst>
          </p:nvPr>
        </p:nvGraphicFramePr>
        <p:xfrm>
          <a:off x="925286" y="1955597"/>
          <a:ext cx="4542304" cy="4254784"/>
        </p:xfrm>
        <a:graphic>
          <a:graphicData uri="http://schemas.openxmlformats.org/drawingml/2006/table">
            <a:tbl>
              <a:tblPr/>
              <a:tblGrid>
                <a:gridCol w="567788">
                  <a:extLst>
                    <a:ext uri="{9D8B030D-6E8A-4147-A177-3AD203B41FA5}">
                      <a16:colId xmlns:a16="http://schemas.microsoft.com/office/drawing/2014/main" val="20000"/>
                    </a:ext>
                  </a:extLst>
                </a:gridCol>
                <a:gridCol w="567788">
                  <a:extLst>
                    <a:ext uri="{9D8B030D-6E8A-4147-A177-3AD203B41FA5}">
                      <a16:colId xmlns:a16="http://schemas.microsoft.com/office/drawing/2014/main" val="20001"/>
                    </a:ext>
                  </a:extLst>
                </a:gridCol>
                <a:gridCol w="567788">
                  <a:extLst>
                    <a:ext uri="{9D8B030D-6E8A-4147-A177-3AD203B41FA5}">
                      <a16:colId xmlns:a16="http://schemas.microsoft.com/office/drawing/2014/main" val="20002"/>
                    </a:ext>
                  </a:extLst>
                </a:gridCol>
                <a:gridCol w="567788">
                  <a:extLst>
                    <a:ext uri="{9D8B030D-6E8A-4147-A177-3AD203B41FA5}">
                      <a16:colId xmlns:a16="http://schemas.microsoft.com/office/drawing/2014/main" val="20003"/>
                    </a:ext>
                  </a:extLst>
                </a:gridCol>
                <a:gridCol w="567788">
                  <a:extLst>
                    <a:ext uri="{9D8B030D-6E8A-4147-A177-3AD203B41FA5}">
                      <a16:colId xmlns:a16="http://schemas.microsoft.com/office/drawing/2014/main" val="20004"/>
                    </a:ext>
                  </a:extLst>
                </a:gridCol>
                <a:gridCol w="567788">
                  <a:extLst>
                    <a:ext uri="{9D8B030D-6E8A-4147-A177-3AD203B41FA5}">
                      <a16:colId xmlns:a16="http://schemas.microsoft.com/office/drawing/2014/main" val="20005"/>
                    </a:ext>
                  </a:extLst>
                </a:gridCol>
                <a:gridCol w="567788">
                  <a:extLst>
                    <a:ext uri="{9D8B030D-6E8A-4147-A177-3AD203B41FA5}">
                      <a16:colId xmlns:a16="http://schemas.microsoft.com/office/drawing/2014/main" val="20006"/>
                    </a:ext>
                  </a:extLst>
                </a:gridCol>
                <a:gridCol w="567788">
                  <a:extLst>
                    <a:ext uri="{9D8B030D-6E8A-4147-A177-3AD203B41FA5}">
                      <a16:colId xmlns:a16="http://schemas.microsoft.com/office/drawing/2014/main" val="20007"/>
                    </a:ext>
                  </a:extLst>
                </a:gridCol>
              </a:tblGrid>
              <a:tr h="500378">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extLst>
                  <a:ext uri="{0D108BD9-81ED-4DB2-BD59-A6C34878D82A}">
                    <a16:rowId xmlns:a16="http://schemas.microsoft.com/office/drawing/2014/main" val="10000"/>
                  </a:ext>
                </a:extLst>
              </a:tr>
              <a:tr h="500378">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extLst>
                  <a:ext uri="{0D108BD9-81ED-4DB2-BD59-A6C34878D82A}">
                    <a16:rowId xmlns:a16="http://schemas.microsoft.com/office/drawing/2014/main" val="10001"/>
                  </a:ext>
                </a:extLst>
              </a:tr>
              <a:tr h="500378">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extLst>
                  <a:ext uri="{0D108BD9-81ED-4DB2-BD59-A6C34878D82A}">
                    <a16:rowId xmlns:a16="http://schemas.microsoft.com/office/drawing/2014/main" val="10002"/>
                  </a:ext>
                </a:extLst>
              </a:tr>
              <a:tr h="606346">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r>
                        <a:rPr kumimoji="0" lang="en-GB" altLang="en-US" sz="12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h1-h2</a:t>
                      </a: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defRPr/>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defRPr/>
                      </a:pPr>
                      <a:endParaRPr kumimoji="0" lang="en-GB" altLang="en-US" sz="16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1" fontAlgn="base" latinLnBrk="0" hangingPunct="1">
                        <a:lnSpc>
                          <a:spcPct val="100000"/>
                        </a:lnSpc>
                        <a:spcBef>
                          <a:spcPct val="20000"/>
                        </a:spcBef>
                        <a:spcAft>
                          <a:spcPct val="0"/>
                        </a:spcAft>
                        <a:buClr>
                          <a:schemeClr val="tx2"/>
                        </a:buClr>
                        <a:buSzTx/>
                        <a:buFontTx/>
                        <a:buNone/>
                        <a:tabLst/>
                        <a:defRPr/>
                      </a:pPr>
                      <a:r>
                        <a:rPr kumimoji="0" lang="el-GR" altLang="en-US" sz="1600" b="0" i="0" u="none" strike="noStrike" cap="none" normalizeH="0" baseline="0" dirty="0">
                          <a:ln>
                            <a:noFill/>
                          </a:ln>
                          <a:solidFill>
                            <a:srgbClr val="FF0000"/>
                          </a:solidFill>
                          <a:effectLst/>
                          <a:latin typeface="Arial" panose="020B0604020202020204" pitchFamily="34" charset="0"/>
                          <a:cs typeface="Arial" panose="020B0604020202020204" pitchFamily="34" charset="0"/>
                        </a:rPr>
                        <a:t>α</a:t>
                      </a:r>
                      <a:endParaRPr kumimoji="0" lang="en-GB" altLang="en-US" sz="2800" b="0" i="0" u="none" strike="noStrike" cap="none" normalizeH="0" baseline="0" dirty="0">
                        <a:ln>
                          <a:noFill/>
                        </a:ln>
                        <a:solidFill>
                          <a:srgbClr val="FF0000"/>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extLst>
                  <a:ext uri="{0D108BD9-81ED-4DB2-BD59-A6C34878D82A}">
                    <a16:rowId xmlns:a16="http://schemas.microsoft.com/office/drawing/2014/main" val="10003"/>
                  </a:ext>
                </a:extLst>
              </a:tr>
              <a:tr h="500378">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extLst>
                  <a:ext uri="{0D108BD9-81ED-4DB2-BD59-A6C34878D82A}">
                    <a16:rowId xmlns:a16="http://schemas.microsoft.com/office/drawing/2014/main" val="10004"/>
                  </a:ext>
                </a:extLst>
              </a:tr>
              <a:tr h="500378">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r>
                        <a:rPr kumimoji="0" lang="en-GB"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h1</a:t>
                      </a: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r>
                        <a:rPr kumimoji="0" lang="en-US" altLang="en-US" sz="16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d</a:t>
                      </a:r>
                      <a:endParaRPr kumimoji="0" lang="en-GB" altLang="en-US" sz="16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r>
                        <a:rPr kumimoji="0" lang="en-GB"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h2</a:t>
                      </a: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extLst>
                  <a:ext uri="{0D108BD9-81ED-4DB2-BD59-A6C34878D82A}">
                    <a16:rowId xmlns:a16="http://schemas.microsoft.com/office/drawing/2014/main" val="10005"/>
                  </a:ext>
                </a:extLst>
              </a:tr>
              <a:tr h="500378">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extLst>
                  <a:ext uri="{0D108BD9-81ED-4DB2-BD59-A6C34878D82A}">
                    <a16:rowId xmlns:a16="http://schemas.microsoft.com/office/drawing/2014/main" val="10006"/>
                  </a:ext>
                </a:extLst>
              </a:tr>
              <a:tr h="500378">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tc>
                  <a:txBody>
                    <a:bodyPr/>
                    <a:lstStyle>
                      <a:lvl1pPr>
                        <a:spcBef>
                          <a:spcPct val="20000"/>
                        </a:spcBef>
                        <a:buClr>
                          <a:schemeClr val="tx2"/>
                        </a:buClr>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buClr>
                          <a:schemeClr val="tx2"/>
                        </a:buClr>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buClr>
                          <a:schemeClr val="tx2"/>
                        </a:buClr>
                        <a:defRPr>
                          <a:solidFill>
                            <a:schemeClr val="tx1"/>
                          </a:solidFill>
                          <a:latin typeface="Arial" panose="020B0604020202020204" pitchFamily="34" charset="0"/>
                        </a:defRPr>
                      </a:lvl5pPr>
                      <a:lvl6pPr fontAlgn="base">
                        <a:spcBef>
                          <a:spcPct val="20000"/>
                        </a:spcBef>
                        <a:spcAft>
                          <a:spcPct val="0"/>
                        </a:spcAft>
                        <a:buClr>
                          <a:schemeClr val="tx2"/>
                        </a:buClr>
                        <a:defRPr>
                          <a:solidFill>
                            <a:schemeClr val="tx1"/>
                          </a:solidFill>
                          <a:latin typeface="Arial" panose="020B0604020202020204" pitchFamily="34" charset="0"/>
                        </a:defRPr>
                      </a:lvl6pPr>
                      <a:lvl7pPr fontAlgn="base">
                        <a:spcBef>
                          <a:spcPct val="20000"/>
                        </a:spcBef>
                        <a:spcAft>
                          <a:spcPct val="0"/>
                        </a:spcAft>
                        <a:buClr>
                          <a:schemeClr val="tx2"/>
                        </a:buClr>
                        <a:defRPr>
                          <a:solidFill>
                            <a:schemeClr val="tx1"/>
                          </a:solidFill>
                          <a:latin typeface="Arial" panose="020B0604020202020204" pitchFamily="34" charset="0"/>
                        </a:defRPr>
                      </a:lvl7pPr>
                      <a:lvl8pPr fontAlgn="base">
                        <a:spcBef>
                          <a:spcPct val="20000"/>
                        </a:spcBef>
                        <a:spcAft>
                          <a:spcPct val="0"/>
                        </a:spcAft>
                        <a:buClr>
                          <a:schemeClr val="tx2"/>
                        </a:buClr>
                        <a:defRPr>
                          <a:solidFill>
                            <a:schemeClr val="tx1"/>
                          </a:solidFill>
                          <a:latin typeface="Arial" panose="020B0604020202020204" pitchFamily="34" charset="0"/>
                        </a:defRPr>
                      </a:lvl8pPr>
                      <a:lvl9pPr fontAlgn="base">
                        <a:spcBef>
                          <a:spcPct val="20000"/>
                        </a:spcBef>
                        <a:spcAft>
                          <a:spcPct val="0"/>
                        </a:spcAft>
                        <a:buClr>
                          <a:schemeClr val="tx2"/>
                        </a:buClr>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Tx/>
                        <a:buFontTx/>
                        <a:buNone/>
                        <a:tabLst/>
                      </a:pPr>
                      <a:endParaRPr kumimoji="0" lang="en-GB" altLang="en-US" sz="2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L="91424" marR="91424" marT="45706" marB="4570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lumMod val="60000"/>
                        <a:lumOff val="40000"/>
                        <a:alpha val="50000"/>
                      </a:schemeClr>
                    </a:solidFill>
                  </a:tcPr>
                </a:tc>
                <a:extLst>
                  <a:ext uri="{0D108BD9-81ED-4DB2-BD59-A6C34878D82A}">
                    <a16:rowId xmlns:a16="http://schemas.microsoft.com/office/drawing/2014/main" val="10007"/>
                  </a:ext>
                </a:extLst>
              </a:tr>
            </a:tbl>
          </a:graphicData>
        </a:graphic>
      </p:graphicFrame>
      <p:cxnSp>
        <p:nvCxnSpPr>
          <p:cNvPr id="21" name="Straight Arrow Connector 28"/>
          <p:cNvCxnSpPr>
            <a:cxnSpLocks/>
          </p:cNvCxnSpPr>
          <p:nvPr/>
        </p:nvCxnSpPr>
        <p:spPr>
          <a:xfrm>
            <a:off x="1605201" y="5263949"/>
            <a:ext cx="3862387"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22" name="Straight Arrow Connector 9216"/>
          <p:cNvCxnSpPr/>
          <p:nvPr/>
        </p:nvCxnSpPr>
        <p:spPr>
          <a:xfrm flipV="1">
            <a:off x="1605200" y="2723949"/>
            <a:ext cx="9664" cy="2540000"/>
          </a:xfrm>
          <a:prstGeom prst="straightConnector1">
            <a:avLst/>
          </a:prstGeom>
          <a:ln w="9525"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3" name="Straight Arrow Connector 9220"/>
          <p:cNvCxnSpPr>
            <a:cxnSpLocks/>
          </p:cNvCxnSpPr>
          <p:nvPr/>
        </p:nvCxnSpPr>
        <p:spPr>
          <a:xfrm flipV="1">
            <a:off x="2783129" y="3392287"/>
            <a:ext cx="0" cy="1871662"/>
          </a:xfrm>
          <a:prstGeom prst="straightConnector1">
            <a:avLst/>
          </a:prstGeom>
          <a:ln w="28575">
            <a:tailEnd type="triangle"/>
          </a:ln>
        </p:spPr>
        <p:style>
          <a:lnRef idx="2">
            <a:schemeClr val="accent6"/>
          </a:lnRef>
          <a:fillRef idx="0">
            <a:schemeClr val="accent6"/>
          </a:fillRef>
          <a:effectRef idx="1">
            <a:schemeClr val="accent6"/>
          </a:effectRef>
          <a:fontRef idx="minor">
            <a:schemeClr val="tx1"/>
          </a:fontRef>
        </p:style>
      </p:cxnSp>
      <p:cxnSp>
        <p:nvCxnSpPr>
          <p:cNvPr id="24" name="Straight Arrow Connector 9223"/>
          <p:cNvCxnSpPr/>
          <p:nvPr/>
        </p:nvCxnSpPr>
        <p:spPr>
          <a:xfrm flipV="1">
            <a:off x="3934066" y="4146349"/>
            <a:ext cx="0" cy="1117600"/>
          </a:xfrm>
          <a:prstGeom prst="straightConnector1">
            <a:avLst/>
          </a:prstGeom>
          <a:ln w="28575">
            <a:tailEnd type="triangle"/>
          </a:ln>
        </p:spPr>
        <p:style>
          <a:lnRef idx="2">
            <a:schemeClr val="accent6"/>
          </a:lnRef>
          <a:fillRef idx="0">
            <a:schemeClr val="accent6"/>
          </a:fillRef>
          <a:effectRef idx="1">
            <a:schemeClr val="accent6"/>
          </a:effectRef>
          <a:fontRef idx="minor">
            <a:schemeClr val="tx1"/>
          </a:fontRef>
        </p:style>
      </p:cxnSp>
      <p:sp>
        <p:nvSpPr>
          <p:cNvPr id="25" name="TextBox 9224"/>
          <p:cNvSpPr txBox="1">
            <a:spLocks noChangeArrowheads="1"/>
          </p:cNvSpPr>
          <p:nvPr/>
        </p:nvSpPr>
        <p:spPr bwMode="auto">
          <a:xfrm>
            <a:off x="3934859" y="3993949"/>
            <a:ext cx="12477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spcBef>
                <a:spcPct val="0"/>
              </a:spcBef>
              <a:buFontTx/>
              <a:buNone/>
            </a:pPr>
            <a:r>
              <a:rPr lang="en-US" altLang="en-US" sz="1800" dirty="0">
                <a:solidFill>
                  <a:srgbClr val="FF0000"/>
                </a:solidFill>
              </a:rPr>
              <a:t>P1(x1,y1)</a:t>
            </a:r>
          </a:p>
        </p:txBody>
      </p:sp>
      <p:sp>
        <p:nvSpPr>
          <p:cNvPr id="26" name="TextBox 46"/>
          <p:cNvSpPr txBox="1">
            <a:spLocks noChangeArrowheads="1"/>
          </p:cNvSpPr>
          <p:nvPr/>
        </p:nvSpPr>
        <p:spPr bwMode="auto">
          <a:xfrm>
            <a:off x="1895862" y="3019685"/>
            <a:ext cx="12668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spcBef>
                <a:spcPct val="0"/>
              </a:spcBef>
              <a:buFontTx/>
              <a:buNone/>
            </a:pPr>
            <a:r>
              <a:rPr lang="en-US" altLang="en-US" sz="1800" dirty="0">
                <a:solidFill>
                  <a:srgbClr val="FF0000"/>
                </a:solidFill>
              </a:rPr>
              <a:t>P2(x2,y2)</a:t>
            </a:r>
          </a:p>
        </p:txBody>
      </p:sp>
      <p:cxnSp>
        <p:nvCxnSpPr>
          <p:cNvPr id="27" name="Straight Connector 9226"/>
          <p:cNvCxnSpPr/>
          <p:nvPr/>
        </p:nvCxnSpPr>
        <p:spPr>
          <a:xfrm flipH="1" flipV="1">
            <a:off x="2783129" y="3392287"/>
            <a:ext cx="1150937" cy="792162"/>
          </a:xfrm>
          <a:prstGeom prst="line">
            <a:avLst/>
          </a:prstGeom>
        </p:spPr>
        <p:style>
          <a:lnRef idx="3">
            <a:schemeClr val="accent2"/>
          </a:lnRef>
          <a:fillRef idx="0">
            <a:schemeClr val="accent2"/>
          </a:fillRef>
          <a:effectRef idx="2">
            <a:schemeClr val="accent2"/>
          </a:effectRef>
          <a:fontRef idx="minor">
            <a:schemeClr val="tx1"/>
          </a:fontRef>
        </p:style>
      </p:cxnSp>
      <p:cxnSp>
        <p:nvCxnSpPr>
          <p:cNvPr id="28" name="Straight Connector 49"/>
          <p:cNvCxnSpPr>
            <a:cxnSpLocks/>
          </p:cNvCxnSpPr>
          <p:nvPr/>
        </p:nvCxnSpPr>
        <p:spPr>
          <a:xfrm flipH="1">
            <a:off x="2783129" y="4184449"/>
            <a:ext cx="1150937" cy="15875"/>
          </a:xfrm>
          <a:prstGeom prst="line">
            <a:avLst/>
          </a:prstGeom>
        </p:spPr>
        <p:style>
          <a:lnRef idx="3">
            <a:schemeClr val="accent2"/>
          </a:lnRef>
          <a:fillRef idx="0">
            <a:schemeClr val="accent2"/>
          </a:fillRef>
          <a:effectRef idx="2">
            <a:schemeClr val="accent2"/>
          </a:effectRef>
          <a:fontRef idx="minor">
            <a:schemeClr val="tx1"/>
          </a:fontRef>
        </p:style>
      </p:cxnSp>
      <p:sp>
        <p:nvSpPr>
          <p:cNvPr id="29" name="Block Arc 9228"/>
          <p:cNvSpPr/>
          <p:nvPr/>
        </p:nvSpPr>
        <p:spPr>
          <a:xfrm rot="17553017">
            <a:off x="3426066" y="3812974"/>
            <a:ext cx="285750" cy="514350"/>
          </a:xfrm>
          <a:prstGeom prst="blockArc">
            <a:avLst/>
          </a:prstGeom>
          <a:noFill/>
          <a:ln w="3175">
            <a:solidFill>
              <a:schemeClr val="tx1">
                <a:lumMod val="95000"/>
                <a:lumOff val="5000"/>
              </a:schemeClr>
            </a:solid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b="1" dirty="0">
              <a:solidFill>
                <a:schemeClr val="tx1"/>
              </a:solidFill>
            </a:endParaRPr>
          </a:p>
        </p:txBody>
      </p:sp>
      <p:cxnSp>
        <p:nvCxnSpPr>
          <p:cNvPr id="30" name="Straight Arrow Connector 9231"/>
          <p:cNvCxnSpPr>
            <a:cxnSpLocks/>
          </p:cNvCxnSpPr>
          <p:nvPr/>
        </p:nvCxnSpPr>
        <p:spPr>
          <a:xfrm>
            <a:off x="2855951" y="4595611"/>
            <a:ext cx="1077323" cy="0"/>
          </a:xfrm>
          <a:prstGeom prst="straightConnector1">
            <a:avLst/>
          </a:prstGeom>
          <a:ln w="38100">
            <a:headEnd type="triangle"/>
            <a:tailEnd type="triangle"/>
          </a:ln>
        </p:spPr>
        <p:style>
          <a:lnRef idx="1">
            <a:schemeClr val="accent6"/>
          </a:lnRef>
          <a:fillRef idx="0">
            <a:schemeClr val="accent6"/>
          </a:fillRef>
          <a:effectRef idx="0">
            <a:schemeClr val="accent6"/>
          </a:effectRef>
          <a:fontRef idx="minor">
            <a:schemeClr val="tx1"/>
          </a:fontRef>
        </p:style>
      </p:cxnSp>
      <p:cxnSp>
        <p:nvCxnSpPr>
          <p:cNvPr id="31" name="Straight Arrow Connector 9237"/>
          <p:cNvCxnSpPr>
            <a:cxnSpLocks/>
          </p:cNvCxnSpPr>
          <p:nvPr/>
        </p:nvCxnSpPr>
        <p:spPr>
          <a:xfrm>
            <a:off x="2278304" y="3392287"/>
            <a:ext cx="0" cy="808037"/>
          </a:xfrm>
          <a:prstGeom prst="straightConnector1">
            <a:avLst/>
          </a:prstGeom>
          <a:ln w="28575">
            <a:headEnd type="triangle"/>
            <a:tailEnd type="triangle"/>
          </a:ln>
        </p:spPr>
        <p:style>
          <a:lnRef idx="1">
            <a:schemeClr val="accent4"/>
          </a:lnRef>
          <a:fillRef idx="0">
            <a:schemeClr val="accent4"/>
          </a:fillRef>
          <a:effectRef idx="0">
            <a:schemeClr val="accent4"/>
          </a:effectRef>
          <a:fontRef idx="minor">
            <a:schemeClr val="tx1"/>
          </a:fontRef>
        </p:style>
      </p:cxnSp>
      <p:grpSp>
        <p:nvGrpSpPr>
          <p:cNvPr id="36" name="组合 19">
            <a:extLst>
              <a:ext uri="{FF2B5EF4-FFF2-40B4-BE49-F238E27FC236}">
                <a16:creationId xmlns:a16="http://schemas.microsoft.com/office/drawing/2014/main" id="{667A7AB3-B508-40E6-9981-E7C6B908D900}"/>
              </a:ext>
            </a:extLst>
          </p:cNvPr>
          <p:cNvGrpSpPr>
            <a:grpSpLocks/>
          </p:cNvGrpSpPr>
          <p:nvPr/>
        </p:nvGrpSpPr>
        <p:grpSpPr bwMode="auto">
          <a:xfrm>
            <a:off x="477671" y="420373"/>
            <a:ext cx="3576926" cy="584775"/>
            <a:chOff x="499188" y="413267"/>
            <a:chExt cx="3576268" cy="585929"/>
          </a:xfrm>
        </p:grpSpPr>
        <p:sp>
          <p:nvSpPr>
            <p:cNvPr id="37" name="文本框 20">
              <a:extLst>
                <a:ext uri="{FF2B5EF4-FFF2-40B4-BE49-F238E27FC236}">
                  <a16:creationId xmlns:a16="http://schemas.microsoft.com/office/drawing/2014/main" id="{39779BD9-318E-4C12-BB79-BD56F7403DA6}"/>
                </a:ext>
              </a:extLst>
            </p:cNvPr>
            <p:cNvSpPr txBox="1">
              <a:spLocks noChangeArrowheads="1"/>
            </p:cNvSpPr>
            <p:nvPr/>
          </p:nvSpPr>
          <p:spPr bwMode="auto">
            <a:xfrm>
              <a:off x="792789" y="413267"/>
              <a:ext cx="3282667" cy="585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ea typeface="微软雅黑" panose="020B0503020204020204" pitchFamily="34" charset="-122"/>
                  <a:cs typeface="Arial" panose="020B0604020202020204" pitchFamily="34" charset="0"/>
                </a:rPr>
                <a:t>Slope calculation</a:t>
              </a:r>
              <a:endParaRPr lang="zh-CN" altLang="en-US" sz="3200" dirty="0">
                <a:ea typeface="微软雅黑" panose="020B0503020204020204" pitchFamily="34" charset="-122"/>
                <a:cs typeface="Arial" panose="020B0604020202020204" pitchFamily="34" charset="0"/>
              </a:endParaRPr>
            </a:p>
          </p:txBody>
        </p:sp>
        <p:sp>
          <p:nvSpPr>
            <p:cNvPr id="38" name="等腰三角形 21">
              <a:extLst>
                <a:ext uri="{FF2B5EF4-FFF2-40B4-BE49-F238E27FC236}">
                  <a16:creationId xmlns:a16="http://schemas.microsoft.com/office/drawing/2014/main" id="{5BD601AD-3913-461F-848F-030BE68FFFDC}"/>
                </a:ext>
              </a:extLst>
            </p:cNvPr>
            <p:cNvSpPr/>
            <p:nvPr/>
          </p:nvSpPr>
          <p:spPr>
            <a:xfrm rot="5400000">
              <a:off x="484663" y="609411"/>
              <a:ext cx="222689" cy="19364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77" eaLnBrk="1" fontAlgn="auto" hangingPunct="1">
                <a:spcBef>
                  <a:spcPts val="0"/>
                </a:spcBef>
                <a:spcAft>
                  <a:spcPts val="0"/>
                </a:spcAft>
                <a:defRPr/>
              </a:pPr>
              <a:endParaRPr lang="zh-CN" altLang="en-US"/>
            </a:p>
          </p:txBody>
        </p:sp>
      </p:grpSp>
      <p:sp>
        <p:nvSpPr>
          <p:cNvPr id="3" name="TextBox 2">
            <a:extLst>
              <a:ext uri="{FF2B5EF4-FFF2-40B4-BE49-F238E27FC236}">
                <a16:creationId xmlns:a16="http://schemas.microsoft.com/office/drawing/2014/main" id="{6D7D36BD-CA75-E446-B05C-FEB7C8A5C6BA}"/>
              </a:ext>
            </a:extLst>
          </p:cNvPr>
          <p:cNvSpPr txBox="1"/>
          <p:nvPr/>
        </p:nvSpPr>
        <p:spPr>
          <a:xfrm>
            <a:off x="653143" y="32657"/>
            <a:ext cx="184731" cy="384721"/>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2519626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00808" y="1224087"/>
            <a:ext cx="10307254" cy="4893647"/>
          </a:xfrm>
          <a:prstGeom prst="rect">
            <a:avLst/>
          </a:prstGeom>
        </p:spPr>
        <p:txBody>
          <a:bodyPr wrap="square">
            <a:spAutoFit/>
          </a:bodyPr>
          <a:lstStyle/>
          <a:p>
            <a:pPr marL="0" indent="0" algn="ctr">
              <a:lnSpc>
                <a:spcPct val="150000"/>
              </a:lnSpc>
              <a:buFontTx/>
              <a:buNone/>
              <a:defRPr/>
            </a:pPr>
            <a:r>
              <a:rPr lang="en-US" altLang="zh-CN" sz="3600" b="1" dirty="0">
                <a:solidFill>
                  <a:schemeClr val="accent3"/>
                </a:solidFill>
              </a:rPr>
              <a:t>SLOPE</a:t>
            </a:r>
            <a:r>
              <a:rPr lang="en-US" altLang="zh-CN" sz="3200" b="1" dirty="0">
                <a:solidFill>
                  <a:schemeClr val="accent3"/>
                </a:solidFill>
              </a:rPr>
              <a:t> = </a:t>
            </a:r>
            <a:r>
              <a:rPr lang="en-US" altLang="zh-CN" sz="3200" dirty="0">
                <a:solidFill>
                  <a:schemeClr val="accent3"/>
                </a:solidFill>
              </a:rPr>
              <a:t>tan </a:t>
            </a:r>
            <a:r>
              <a:rPr lang="el-GR" altLang="en-US" dirty="0">
                <a:solidFill>
                  <a:schemeClr val="accent3"/>
                </a:solidFill>
              </a:rPr>
              <a:t>α</a:t>
            </a:r>
            <a:r>
              <a:rPr lang="en-US" altLang="en-US" dirty="0">
                <a:solidFill>
                  <a:schemeClr val="accent3"/>
                </a:solidFill>
              </a:rPr>
              <a:t> = </a:t>
            </a:r>
            <a:r>
              <a:rPr lang="en-US" altLang="en-US" sz="3200" dirty="0">
                <a:solidFill>
                  <a:schemeClr val="accent3"/>
                </a:solidFill>
              </a:rPr>
              <a:t>(</a:t>
            </a:r>
            <a:r>
              <a:rPr lang="en-US" altLang="en-US" sz="3200" dirty="0" err="1">
                <a:solidFill>
                  <a:schemeClr val="accent3"/>
                </a:solidFill>
              </a:rPr>
              <a:t>Opp</a:t>
            </a:r>
            <a:r>
              <a:rPr lang="en-US" altLang="en-US" sz="3200" dirty="0">
                <a:solidFill>
                  <a:schemeClr val="accent3"/>
                </a:solidFill>
              </a:rPr>
              <a:t>/</a:t>
            </a:r>
            <a:r>
              <a:rPr lang="en-US" altLang="en-US" sz="3200" dirty="0" err="1">
                <a:solidFill>
                  <a:schemeClr val="accent3"/>
                </a:solidFill>
              </a:rPr>
              <a:t>Adj</a:t>
            </a:r>
            <a:r>
              <a:rPr lang="en-US" altLang="en-US" sz="3200" dirty="0">
                <a:solidFill>
                  <a:schemeClr val="accent3"/>
                </a:solidFill>
              </a:rPr>
              <a:t>)</a:t>
            </a:r>
            <a:endParaRPr lang="en-GB" altLang="en-US" dirty="0">
              <a:solidFill>
                <a:schemeClr val="accent3"/>
              </a:solidFill>
            </a:endParaRPr>
          </a:p>
          <a:p>
            <a:pPr marL="0" indent="0">
              <a:lnSpc>
                <a:spcPct val="150000"/>
              </a:lnSpc>
              <a:buFontTx/>
              <a:buNone/>
              <a:defRPr/>
            </a:pPr>
            <a:r>
              <a:rPr lang="en-US" altLang="zh-CN" sz="2000" dirty="0">
                <a:solidFill>
                  <a:schemeClr val="accent3"/>
                </a:solidFill>
              </a:rPr>
              <a:t>Where,</a:t>
            </a:r>
          </a:p>
          <a:p>
            <a:pPr marL="342900" indent="-342900">
              <a:lnSpc>
                <a:spcPct val="150000"/>
              </a:lnSpc>
              <a:buFont typeface="Arial" panose="020B0604020202020204" pitchFamily="34" charset="0"/>
              <a:buChar char="•"/>
              <a:defRPr/>
            </a:pPr>
            <a:r>
              <a:rPr lang="en-US" altLang="zh-CN" sz="2400" b="1" i="1" dirty="0" err="1">
                <a:solidFill>
                  <a:schemeClr val="accent3"/>
                </a:solidFill>
              </a:rPr>
              <a:t>Opp</a:t>
            </a:r>
            <a:r>
              <a:rPr lang="en-US" altLang="zh-CN" sz="2000" dirty="0">
                <a:solidFill>
                  <a:schemeClr val="accent3"/>
                </a:solidFill>
              </a:rPr>
              <a:t> = difference between the heights of the probe points P1 and P2 which can be computed using the data in the link segment csv file given.</a:t>
            </a:r>
          </a:p>
          <a:p>
            <a:pPr marL="457200" indent="-457200">
              <a:lnSpc>
                <a:spcPct val="150000"/>
              </a:lnSpc>
              <a:buFont typeface="Arial" panose="020B0604020202020204" pitchFamily="34" charset="0"/>
              <a:buChar char="•"/>
              <a:defRPr/>
            </a:pPr>
            <a:r>
              <a:rPr lang="en-US" altLang="zh-CN" sz="2800" b="1" i="1" dirty="0" err="1">
                <a:solidFill>
                  <a:schemeClr val="accent3"/>
                </a:solidFill>
              </a:rPr>
              <a:t>Adj</a:t>
            </a:r>
            <a:r>
              <a:rPr lang="en-US" altLang="zh-CN" sz="2000" dirty="0">
                <a:solidFill>
                  <a:schemeClr val="accent3"/>
                </a:solidFill>
              </a:rPr>
              <a:t> = </a:t>
            </a:r>
            <a:r>
              <a:rPr lang="en-US" altLang="zh-CN" sz="2000" dirty="0" err="1">
                <a:solidFill>
                  <a:schemeClr val="accent3"/>
                </a:solidFill>
              </a:rPr>
              <a:t>haversine</a:t>
            </a:r>
            <a:r>
              <a:rPr lang="en-US" altLang="zh-CN" sz="2000" dirty="0">
                <a:solidFill>
                  <a:schemeClr val="accent3"/>
                </a:solidFill>
              </a:rPr>
              <a:t> distance between he probe points under consideration.</a:t>
            </a:r>
          </a:p>
          <a:p>
            <a:pPr marL="342900" indent="-342900">
              <a:lnSpc>
                <a:spcPct val="150000"/>
              </a:lnSpc>
              <a:buFont typeface="Arial" panose="020B0604020202020204" pitchFamily="34" charset="0"/>
              <a:buChar char="•"/>
              <a:defRPr/>
            </a:pPr>
            <a:r>
              <a:rPr lang="en-US" altLang="zh-CN" sz="2000" dirty="0">
                <a:solidFill>
                  <a:schemeClr val="accent3"/>
                </a:solidFill>
              </a:rPr>
              <a:t>Eventually an average of all the slopes corresponding to a link/segment is computed which is treated as a generalized slope value.</a:t>
            </a:r>
          </a:p>
          <a:p>
            <a:pPr marL="342900" indent="-342900">
              <a:lnSpc>
                <a:spcPct val="150000"/>
              </a:lnSpc>
              <a:buFont typeface="Arial" panose="020B0604020202020204" pitchFamily="34" charset="0"/>
              <a:buChar char="•"/>
              <a:defRPr/>
            </a:pPr>
            <a:r>
              <a:rPr lang="en-US" altLang="zh-CN" sz="2000" dirty="0">
                <a:solidFill>
                  <a:schemeClr val="accent3"/>
                </a:solidFill>
              </a:rPr>
              <a:t>These values are populated into a .csv file juxtaposing with the given mean values of the slopes which can be observed in the attached csv files.</a:t>
            </a:r>
          </a:p>
        </p:txBody>
      </p:sp>
      <p:grpSp>
        <p:nvGrpSpPr>
          <p:cNvPr id="7" name="组合 19">
            <a:extLst>
              <a:ext uri="{FF2B5EF4-FFF2-40B4-BE49-F238E27FC236}">
                <a16:creationId xmlns:a16="http://schemas.microsoft.com/office/drawing/2014/main" id="{6D2C1853-74FF-462D-97A9-0BB49391C530}"/>
              </a:ext>
            </a:extLst>
          </p:cNvPr>
          <p:cNvGrpSpPr>
            <a:grpSpLocks/>
          </p:cNvGrpSpPr>
          <p:nvPr/>
        </p:nvGrpSpPr>
        <p:grpSpPr bwMode="auto">
          <a:xfrm>
            <a:off x="468216" y="412750"/>
            <a:ext cx="3624457" cy="584775"/>
            <a:chOff x="489735" y="405629"/>
            <a:chExt cx="3623790" cy="585929"/>
          </a:xfrm>
        </p:grpSpPr>
        <p:sp>
          <p:nvSpPr>
            <p:cNvPr id="8" name="文本框 20">
              <a:extLst>
                <a:ext uri="{FF2B5EF4-FFF2-40B4-BE49-F238E27FC236}">
                  <a16:creationId xmlns:a16="http://schemas.microsoft.com/office/drawing/2014/main" id="{A83FA526-6FB7-402D-8F25-2EAFE44DF1B8}"/>
                </a:ext>
              </a:extLst>
            </p:cNvPr>
            <p:cNvSpPr txBox="1">
              <a:spLocks noChangeArrowheads="1"/>
            </p:cNvSpPr>
            <p:nvPr/>
          </p:nvSpPr>
          <p:spPr bwMode="auto">
            <a:xfrm>
              <a:off x="830858" y="405629"/>
              <a:ext cx="3282667" cy="585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ea typeface="微软雅黑" panose="020B0503020204020204" pitchFamily="34" charset="-122"/>
                  <a:cs typeface="Arial" panose="020B0604020202020204" pitchFamily="34" charset="0"/>
                </a:rPr>
                <a:t>Slope calculation</a:t>
              </a:r>
              <a:endParaRPr lang="zh-CN" altLang="en-US" sz="3200" dirty="0">
                <a:ea typeface="微软雅黑" panose="020B0503020204020204" pitchFamily="34" charset="-122"/>
                <a:cs typeface="Arial" panose="020B0604020202020204" pitchFamily="34" charset="0"/>
              </a:endParaRPr>
            </a:p>
          </p:txBody>
        </p:sp>
        <p:sp>
          <p:nvSpPr>
            <p:cNvPr id="9" name="等腰三角形 21">
              <a:extLst>
                <a:ext uri="{FF2B5EF4-FFF2-40B4-BE49-F238E27FC236}">
                  <a16:creationId xmlns:a16="http://schemas.microsoft.com/office/drawing/2014/main" id="{F4AECD36-BC40-474B-BA1F-F87840A087EB}"/>
                </a:ext>
              </a:extLst>
            </p:cNvPr>
            <p:cNvSpPr/>
            <p:nvPr/>
          </p:nvSpPr>
          <p:spPr>
            <a:xfrm rot="5400000">
              <a:off x="475210" y="601773"/>
              <a:ext cx="222689" cy="19364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77" eaLnBrk="1" fontAlgn="auto" hangingPunct="1">
                <a:spcBef>
                  <a:spcPts val="0"/>
                </a:spcBef>
                <a:spcAft>
                  <a:spcPts val="0"/>
                </a:spcAft>
                <a:defRPr/>
              </a:pPr>
              <a:endParaRPr lang="zh-CN" altLang="en-US"/>
            </a:p>
          </p:txBody>
        </p:sp>
      </p:grpSp>
    </p:spTree>
    <p:extLst>
      <p:ext uri="{BB962C8B-B14F-4D97-AF65-F5344CB8AC3E}">
        <p14:creationId xmlns:p14="http://schemas.microsoft.com/office/powerpoint/2010/main" val="12260113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386" name="组合 19">
            <a:extLst>
              <a:ext uri="{FF2B5EF4-FFF2-40B4-BE49-F238E27FC236}">
                <a16:creationId xmlns:a16="http://schemas.microsoft.com/office/drawing/2014/main" id="{9F326CF8-E6C9-462D-9524-EC8923CA1A25}"/>
              </a:ext>
            </a:extLst>
          </p:cNvPr>
          <p:cNvGrpSpPr>
            <a:grpSpLocks/>
          </p:cNvGrpSpPr>
          <p:nvPr/>
        </p:nvGrpSpPr>
        <p:grpSpPr bwMode="auto">
          <a:xfrm>
            <a:off x="544266" y="339057"/>
            <a:ext cx="1792190" cy="584775"/>
            <a:chOff x="565771" y="331791"/>
            <a:chExt cx="1791864" cy="585929"/>
          </a:xfrm>
        </p:grpSpPr>
        <p:sp>
          <p:nvSpPr>
            <p:cNvPr id="16388" name="文本框 20">
              <a:extLst>
                <a:ext uri="{FF2B5EF4-FFF2-40B4-BE49-F238E27FC236}">
                  <a16:creationId xmlns:a16="http://schemas.microsoft.com/office/drawing/2014/main" id="{4E8313E3-63AA-4A27-8868-18045C59BB11}"/>
                </a:ext>
              </a:extLst>
            </p:cNvPr>
            <p:cNvSpPr txBox="1">
              <a:spLocks noChangeArrowheads="1"/>
            </p:cNvSpPr>
            <p:nvPr/>
          </p:nvSpPr>
          <p:spPr bwMode="auto">
            <a:xfrm>
              <a:off x="759411" y="331791"/>
              <a:ext cx="1598224" cy="585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solidFill>
                    <a:schemeClr val="accent1"/>
                  </a:solidFill>
                </a:rPr>
                <a:t>STEPS</a:t>
              </a:r>
              <a:r>
                <a:rPr lang="en-US" altLang="zh-CN" dirty="0">
                  <a:solidFill>
                    <a:schemeClr val="accent1"/>
                  </a:solidFill>
                </a:rPr>
                <a:t> </a:t>
              </a:r>
              <a:endParaRPr lang="zh-CN" altLang="en-US" sz="3200" dirty="0">
                <a:solidFill>
                  <a:schemeClr val="accent1"/>
                </a:solidFill>
                <a:latin typeface="+mn-ea"/>
              </a:endParaRPr>
            </a:p>
          </p:txBody>
        </p:sp>
        <p:sp>
          <p:nvSpPr>
            <p:cNvPr id="22" name="等腰三角形 21">
              <a:extLst>
                <a:ext uri="{FF2B5EF4-FFF2-40B4-BE49-F238E27FC236}">
                  <a16:creationId xmlns:a16="http://schemas.microsoft.com/office/drawing/2014/main" id="{B19EB546-5845-4825-88D7-566E05E4F02C}"/>
                </a:ext>
              </a:extLst>
            </p:cNvPr>
            <p:cNvSpPr/>
            <p:nvPr/>
          </p:nvSpPr>
          <p:spPr>
            <a:xfrm rot="5400000">
              <a:off x="551246" y="527936"/>
              <a:ext cx="222689" cy="19364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77" eaLnBrk="1" fontAlgn="auto" hangingPunct="1">
                <a:spcBef>
                  <a:spcPts val="0"/>
                </a:spcBef>
                <a:spcAft>
                  <a:spcPts val="0"/>
                </a:spcAft>
                <a:defRPr/>
              </a:pPr>
              <a:endParaRPr lang="zh-CN" altLang="en-US"/>
            </a:p>
          </p:txBody>
        </p:sp>
      </p:grpSp>
      <p:sp>
        <p:nvSpPr>
          <p:cNvPr id="6" name="文本框 17">
            <a:extLst>
              <a:ext uri="{FF2B5EF4-FFF2-40B4-BE49-F238E27FC236}">
                <a16:creationId xmlns:a16="http://schemas.microsoft.com/office/drawing/2014/main" id="{74DF0623-A486-4DD6-AD5A-65BB608C728E}"/>
              </a:ext>
            </a:extLst>
          </p:cNvPr>
          <p:cNvSpPr txBox="1"/>
          <p:nvPr/>
        </p:nvSpPr>
        <p:spPr>
          <a:xfrm>
            <a:off x="1012825" y="1173163"/>
            <a:ext cx="10166350" cy="308993"/>
          </a:xfrm>
          <a:prstGeom prst="rect">
            <a:avLst/>
          </a:prstGeom>
          <a:noFill/>
        </p:spPr>
        <p:txBody>
          <a:bodyPr lIns="0" tIns="45719" rIns="0" bIns="45719">
            <a:spAutoFit/>
          </a:bodyPr>
          <a:lstStyle/>
          <a:p>
            <a:pPr marL="228600" indent="-228600" algn="just" defTabSz="914377" eaLnBrk="1" fontAlgn="auto" hangingPunct="1">
              <a:lnSpc>
                <a:spcPct val="130000"/>
              </a:lnSpc>
              <a:spcBef>
                <a:spcPts val="0"/>
              </a:spcBef>
              <a:spcAft>
                <a:spcPts val="0"/>
              </a:spcAft>
              <a:buFontTx/>
              <a:buAutoNum type="arabicPeriod"/>
              <a:defRPr/>
            </a:pPr>
            <a:endParaRPr lang="zh-CN" altLang="en-US" sz="1200" dirty="0">
              <a:solidFill>
                <a:srgbClr val="FFFFFF"/>
              </a:solidFill>
              <a:latin typeface="+mn-ea"/>
              <a:ea typeface="+mn-ea"/>
            </a:endParaRPr>
          </a:p>
        </p:txBody>
      </p:sp>
      <p:grpSp>
        <p:nvGrpSpPr>
          <p:cNvPr id="12" name="组合 11"/>
          <p:cNvGrpSpPr/>
          <p:nvPr/>
        </p:nvGrpSpPr>
        <p:grpSpPr>
          <a:xfrm>
            <a:off x="1465561" y="1327659"/>
            <a:ext cx="2038275" cy="1222965"/>
            <a:chOff x="3755" y="296623"/>
            <a:chExt cx="2038275" cy="1222965"/>
          </a:xfrm>
        </p:grpSpPr>
        <p:sp>
          <p:nvSpPr>
            <p:cNvPr id="13" name="圆角矩形 12"/>
            <p:cNvSpPr/>
            <p:nvPr/>
          </p:nvSpPr>
          <p:spPr>
            <a:xfrm>
              <a:off x="3755" y="296623"/>
              <a:ext cx="2038275" cy="1222965"/>
            </a:xfrm>
            <a:prstGeom prst="roundRect">
              <a:avLst>
                <a:gd name="adj" fmla="val 10000"/>
              </a:avLst>
            </a:prstGeom>
            <a:solidFill>
              <a:srgbClr val="FE8637">
                <a:hueOff val="0"/>
                <a:satOff val="0"/>
                <a:lumOff val="0"/>
                <a:alphaOff val="0"/>
              </a:srgbClr>
            </a:solidFill>
            <a:ln w="25400" cap="flat" cmpd="sng" algn="ctr">
              <a:solidFill>
                <a:sysClr val="window" lastClr="FFFFFF">
                  <a:hueOff val="0"/>
                  <a:satOff val="0"/>
                  <a:lumOff val="0"/>
                  <a:alphaOff val="0"/>
                </a:sysClr>
              </a:solidFill>
              <a:prstDash val="solid"/>
            </a:ln>
            <a:effectLst/>
          </p:spPr>
        </p:sp>
        <p:sp>
          <p:nvSpPr>
            <p:cNvPr id="14" name="圆角矩形 4"/>
            <p:cNvSpPr txBox="1"/>
            <p:nvPr/>
          </p:nvSpPr>
          <p:spPr>
            <a:xfrm>
              <a:off x="39574" y="332442"/>
              <a:ext cx="1966637" cy="1151327"/>
            </a:xfrm>
            <a:prstGeom prst="rect">
              <a:avLst/>
            </a:prstGeom>
            <a:noFill/>
            <a:ln>
              <a:noFill/>
            </a:ln>
            <a:effectLst/>
          </p:spPr>
          <p:txBody>
            <a:bodyPr spcFirstLastPara="0" vert="horz" wrap="square" lIns="60960" tIns="60960" rIns="60960" bIns="60960" numCol="1" spcCol="1270" anchor="ctr" anchorCtr="0">
              <a:noAutofit/>
            </a:bodyPr>
            <a:lstStyle/>
            <a:p>
              <a:pPr lvl="0" algn="ctr" defTabSz="711200" eaLnBrk="1" fontAlgn="auto" hangingPunct="1">
                <a:lnSpc>
                  <a:spcPct val="90000"/>
                </a:lnSpc>
                <a:spcAft>
                  <a:spcPct val="35000"/>
                </a:spcAft>
                <a:defRPr/>
              </a:pPr>
              <a:r>
                <a:rPr lang="en-US" sz="1600" dirty="0">
                  <a:solidFill>
                    <a:sysClr val="window" lastClr="FFFFFF"/>
                  </a:solidFill>
                  <a:ea typeface="+mn-ea"/>
                  <a:cs typeface="Arial" panose="020B0604020202020204" pitchFamily="34" charset="0"/>
                </a:rPr>
                <a:t>Extract Data and Load into Lists</a:t>
              </a:r>
            </a:p>
          </p:txBody>
        </p:sp>
      </p:grpSp>
      <p:grpSp>
        <p:nvGrpSpPr>
          <p:cNvPr id="18" name="组合 17"/>
          <p:cNvGrpSpPr/>
          <p:nvPr/>
        </p:nvGrpSpPr>
        <p:grpSpPr>
          <a:xfrm>
            <a:off x="7524907" y="1363478"/>
            <a:ext cx="2038275" cy="1222965"/>
            <a:chOff x="3755" y="1825329"/>
            <a:chExt cx="2038275" cy="1222965"/>
          </a:xfrm>
        </p:grpSpPr>
        <p:sp>
          <p:nvSpPr>
            <p:cNvPr id="19" name="圆角矩形 18"/>
            <p:cNvSpPr/>
            <p:nvPr/>
          </p:nvSpPr>
          <p:spPr>
            <a:xfrm>
              <a:off x="3755" y="1825329"/>
              <a:ext cx="2038275" cy="1222965"/>
            </a:xfrm>
            <a:prstGeom prst="roundRect">
              <a:avLst>
                <a:gd name="adj" fmla="val 10000"/>
              </a:avLst>
            </a:prstGeom>
            <a:solidFill>
              <a:srgbClr val="FE8637">
                <a:hueOff val="0"/>
                <a:satOff val="0"/>
                <a:lumOff val="0"/>
                <a:alphaOff val="0"/>
              </a:srgbClr>
            </a:solidFill>
            <a:ln w="25400" cap="flat" cmpd="sng" algn="ctr">
              <a:solidFill>
                <a:sysClr val="window" lastClr="FFFFFF">
                  <a:hueOff val="0"/>
                  <a:satOff val="0"/>
                  <a:lumOff val="0"/>
                  <a:alphaOff val="0"/>
                </a:sysClr>
              </a:solidFill>
              <a:prstDash val="solid"/>
            </a:ln>
            <a:effectLst/>
          </p:spPr>
        </p:sp>
        <p:sp>
          <p:nvSpPr>
            <p:cNvPr id="20" name="圆角矩形 4"/>
            <p:cNvSpPr txBox="1"/>
            <p:nvPr/>
          </p:nvSpPr>
          <p:spPr>
            <a:xfrm>
              <a:off x="39574" y="1861148"/>
              <a:ext cx="1966637" cy="1151327"/>
            </a:xfrm>
            <a:prstGeom prst="rect">
              <a:avLst/>
            </a:prstGeom>
            <a:noFill/>
            <a:ln>
              <a:noFill/>
            </a:ln>
            <a:effectLst/>
          </p:spPr>
          <p:txBody>
            <a:bodyPr spcFirstLastPara="0" vert="horz" wrap="square" lIns="60960" tIns="60960" rIns="60960" bIns="60960" numCol="1" spcCol="1270" anchor="ctr" anchorCtr="0">
              <a:noAutofit/>
            </a:bodyPr>
            <a:lstStyle/>
            <a:p>
              <a:pPr algn="ctr" defTabSz="711200" eaLnBrk="1" fontAlgn="auto" hangingPunct="1">
                <a:lnSpc>
                  <a:spcPct val="90000"/>
                </a:lnSpc>
                <a:spcAft>
                  <a:spcPct val="35000"/>
                </a:spcAft>
              </a:pPr>
              <a:endParaRPr lang="en-US" altLang="zh-TW" sz="1600" dirty="0">
                <a:solidFill>
                  <a:schemeClr val="bg1"/>
                </a:solidFill>
                <a:ea typeface="新細明體" pitchFamily="18" charset="-120"/>
                <a:cs typeface="Times New Roman" pitchFamily="18" charset="0"/>
              </a:endParaRPr>
            </a:p>
            <a:p>
              <a:pPr algn="ctr" defTabSz="711200" eaLnBrk="1" fontAlgn="auto" hangingPunct="1">
                <a:lnSpc>
                  <a:spcPct val="90000"/>
                </a:lnSpc>
                <a:spcAft>
                  <a:spcPct val="35000"/>
                </a:spcAft>
              </a:pPr>
              <a:r>
                <a:rPr lang="en-US" altLang="zh-TW" sz="1600" dirty="0">
                  <a:ea typeface="新細明體" pitchFamily="18" charset="-120"/>
                  <a:cs typeface="Times New Roman" pitchFamily="18" charset="0"/>
                </a:rPr>
                <a:t>Spatial analysis: Observation and Transmission probability</a:t>
              </a:r>
            </a:p>
            <a:p>
              <a:pPr lvl="0" algn="ctr" defTabSz="711200" eaLnBrk="1" fontAlgn="auto" hangingPunct="1">
                <a:lnSpc>
                  <a:spcPct val="90000"/>
                </a:lnSpc>
                <a:spcAft>
                  <a:spcPct val="35000"/>
                </a:spcAft>
              </a:pPr>
              <a:endParaRPr lang="en-US" sz="1600" dirty="0">
                <a:solidFill>
                  <a:sysClr val="window" lastClr="FFFFFF"/>
                </a:solidFill>
                <a:cs typeface="Arial" panose="020B0604020202020204" pitchFamily="34" charset="0"/>
              </a:endParaRPr>
            </a:p>
          </p:txBody>
        </p:sp>
      </p:grpSp>
      <p:grpSp>
        <p:nvGrpSpPr>
          <p:cNvPr id="21" name="组合 20"/>
          <p:cNvGrpSpPr/>
          <p:nvPr/>
        </p:nvGrpSpPr>
        <p:grpSpPr>
          <a:xfrm>
            <a:off x="7524906" y="3207275"/>
            <a:ext cx="2038275" cy="1222965"/>
            <a:chOff x="3755" y="3354036"/>
            <a:chExt cx="2038275" cy="1222965"/>
          </a:xfrm>
        </p:grpSpPr>
        <p:sp>
          <p:nvSpPr>
            <p:cNvPr id="23" name="圆角矩形 22"/>
            <p:cNvSpPr/>
            <p:nvPr/>
          </p:nvSpPr>
          <p:spPr>
            <a:xfrm>
              <a:off x="3755" y="3354036"/>
              <a:ext cx="2038275" cy="1222965"/>
            </a:xfrm>
            <a:prstGeom prst="roundRect">
              <a:avLst>
                <a:gd name="adj" fmla="val 10000"/>
              </a:avLst>
            </a:prstGeom>
            <a:solidFill>
              <a:srgbClr val="FE8637">
                <a:hueOff val="0"/>
                <a:satOff val="0"/>
                <a:lumOff val="0"/>
                <a:alphaOff val="0"/>
              </a:srgbClr>
            </a:solidFill>
            <a:ln w="25400" cap="flat" cmpd="sng" algn="ctr">
              <a:solidFill>
                <a:sysClr val="window" lastClr="FFFFFF">
                  <a:hueOff val="0"/>
                  <a:satOff val="0"/>
                  <a:lumOff val="0"/>
                  <a:alphaOff val="0"/>
                </a:sysClr>
              </a:solidFill>
              <a:prstDash val="solid"/>
            </a:ln>
            <a:effectLst/>
          </p:spPr>
        </p:sp>
        <p:sp>
          <p:nvSpPr>
            <p:cNvPr id="24" name="圆角矩形 4"/>
            <p:cNvSpPr txBox="1"/>
            <p:nvPr/>
          </p:nvSpPr>
          <p:spPr>
            <a:xfrm>
              <a:off x="39574" y="3389855"/>
              <a:ext cx="1966637" cy="1151327"/>
            </a:xfrm>
            <a:prstGeom prst="rect">
              <a:avLst/>
            </a:prstGeom>
            <a:noFill/>
            <a:ln>
              <a:noFill/>
            </a:ln>
            <a:effectLst/>
          </p:spPr>
          <p:txBody>
            <a:bodyPr spcFirstLastPara="0" vert="horz" wrap="square" lIns="60960" tIns="60960" rIns="60960" bIns="60960" numCol="1" spcCol="1270" anchor="ctr" anchorCtr="0">
              <a:noAutofit/>
            </a:bodyPr>
            <a:lstStyle/>
            <a:p>
              <a:pPr lvl="0" algn="ctr" defTabSz="711200" eaLnBrk="1" fontAlgn="auto" hangingPunct="1">
                <a:lnSpc>
                  <a:spcPct val="90000"/>
                </a:lnSpc>
                <a:spcAft>
                  <a:spcPct val="35000"/>
                </a:spcAft>
                <a:defRPr/>
              </a:pPr>
              <a:endParaRPr lang="en-US" altLang="zh-TW" sz="1600" dirty="0"/>
            </a:p>
            <a:p>
              <a:pPr lvl="0" algn="ctr" defTabSz="711200" eaLnBrk="1" fontAlgn="auto" hangingPunct="1">
                <a:lnSpc>
                  <a:spcPct val="90000"/>
                </a:lnSpc>
                <a:spcAft>
                  <a:spcPct val="35000"/>
                </a:spcAft>
                <a:defRPr/>
              </a:pPr>
              <a:r>
                <a:rPr lang="en-US" altLang="zh-TW" sz="1600" dirty="0"/>
                <a:t>Temporal Analysis for better result</a:t>
              </a:r>
            </a:p>
            <a:p>
              <a:pPr lvl="0" algn="ctr" defTabSz="711200" eaLnBrk="1" fontAlgn="auto" hangingPunct="1">
                <a:lnSpc>
                  <a:spcPct val="90000"/>
                </a:lnSpc>
                <a:spcAft>
                  <a:spcPct val="35000"/>
                </a:spcAft>
                <a:defRPr/>
              </a:pPr>
              <a:endParaRPr kumimoji="0" lang="en-US" sz="1600" b="0" i="0" u="none" strike="noStrike" kern="1200" cap="none" spc="0" normalizeH="0" baseline="0" noProof="0" dirty="0">
                <a:ln>
                  <a:noFill/>
                </a:ln>
                <a:solidFill>
                  <a:sysClr val="window" lastClr="FFFFFF"/>
                </a:solidFill>
                <a:effectLst/>
                <a:uLnTx/>
                <a:uFillTx/>
                <a:ea typeface="+mn-ea"/>
                <a:cs typeface="Arial" panose="020B0604020202020204" pitchFamily="34" charset="0"/>
              </a:endParaRPr>
            </a:p>
          </p:txBody>
        </p:sp>
      </p:grpSp>
      <p:grpSp>
        <p:nvGrpSpPr>
          <p:cNvPr id="25" name="组合 24"/>
          <p:cNvGrpSpPr/>
          <p:nvPr/>
        </p:nvGrpSpPr>
        <p:grpSpPr>
          <a:xfrm>
            <a:off x="4469190" y="3257354"/>
            <a:ext cx="2038275" cy="1222965"/>
            <a:chOff x="2714662" y="3354036"/>
            <a:chExt cx="2038275" cy="1222965"/>
          </a:xfrm>
        </p:grpSpPr>
        <p:sp>
          <p:nvSpPr>
            <p:cNvPr id="26" name="圆角矩形 25"/>
            <p:cNvSpPr/>
            <p:nvPr/>
          </p:nvSpPr>
          <p:spPr>
            <a:xfrm>
              <a:off x="2714662" y="3354036"/>
              <a:ext cx="2038275" cy="1222965"/>
            </a:xfrm>
            <a:prstGeom prst="roundRect">
              <a:avLst>
                <a:gd name="adj" fmla="val 10000"/>
              </a:avLst>
            </a:prstGeom>
            <a:solidFill>
              <a:srgbClr val="FE8637">
                <a:hueOff val="0"/>
                <a:satOff val="0"/>
                <a:lumOff val="0"/>
                <a:alphaOff val="0"/>
              </a:srgbClr>
            </a:solidFill>
            <a:ln w="25400" cap="flat" cmpd="sng" algn="ctr">
              <a:solidFill>
                <a:sysClr val="window" lastClr="FFFFFF">
                  <a:hueOff val="0"/>
                  <a:satOff val="0"/>
                  <a:lumOff val="0"/>
                  <a:alphaOff val="0"/>
                </a:sysClr>
              </a:solidFill>
              <a:prstDash val="solid"/>
            </a:ln>
            <a:effectLst/>
          </p:spPr>
        </p:sp>
        <p:sp>
          <p:nvSpPr>
            <p:cNvPr id="27" name="圆角矩形 4"/>
            <p:cNvSpPr txBox="1"/>
            <p:nvPr/>
          </p:nvSpPr>
          <p:spPr>
            <a:xfrm>
              <a:off x="2750481" y="3389855"/>
              <a:ext cx="1966637" cy="1151327"/>
            </a:xfrm>
            <a:prstGeom prst="rect">
              <a:avLst/>
            </a:prstGeom>
            <a:noFill/>
            <a:ln>
              <a:noFill/>
            </a:ln>
            <a:effectLst/>
          </p:spPr>
          <p:txBody>
            <a:bodyPr spcFirstLastPara="0" vert="horz" wrap="square" lIns="60960" tIns="60960" rIns="60960" bIns="60960" numCol="1" spcCol="1270" anchor="ctr" anchorCtr="0">
              <a:noAutofit/>
            </a:bodyPr>
            <a:lstStyle/>
            <a:p>
              <a:pPr algn="ctr" defTabSz="711200" eaLnBrk="1" fontAlgn="auto" hangingPunct="1">
                <a:lnSpc>
                  <a:spcPct val="90000"/>
                </a:lnSpc>
                <a:spcAft>
                  <a:spcPct val="35000"/>
                </a:spcAft>
                <a:defRPr/>
              </a:pPr>
              <a:r>
                <a:rPr lang="en-US" sz="1600" dirty="0">
                  <a:solidFill>
                    <a:sysClr val="window" lastClr="FFFFFF"/>
                  </a:solidFill>
                  <a:cs typeface="Arial" panose="020B0604020202020204" pitchFamily="34" charset="0"/>
                </a:rPr>
                <a:t>Map-Matched Probe data points to corresponding Link</a:t>
              </a:r>
            </a:p>
            <a:p>
              <a:pPr algn="ctr" defTabSz="711200" eaLnBrk="1" fontAlgn="auto" hangingPunct="1">
                <a:lnSpc>
                  <a:spcPct val="90000"/>
                </a:lnSpc>
                <a:spcAft>
                  <a:spcPct val="35000"/>
                </a:spcAft>
                <a:defRPr/>
              </a:pPr>
              <a:r>
                <a:rPr lang="en-US" sz="1600" dirty="0">
                  <a:solidFill>
                    <a:sysClr val="window" lastClr="FFFFFF"/>
                  </a:solidFill>
                  <a:ea typeface="+mn-ea"/>
                  <a:cs typeface="Arial" panose="020B0604020202020204" pitchFamily="34" charset="0"/>
                </a:rPr>
                <a:t>And output</a:t>
              </a:r>
            </a:p>
          </p:txBody>
        </p:sp>
      </p:grpSp>
      <p:grpSp>
        <p:nvGrpSpPr>
          <p:cNvPr id="28" name="组合 27"/>
          <p:cNvGrpSpPr/>
          <p:nvPr/>
        </p:nvGrpSpPr>
        <p:grpSpPr>
          <a:xfrm>
            <a:off x="4469191" y="1333270"/>
            <a:ext cx="2038275" cy="1222965"/>
            <a:chOff x="2714662" y="3354036"/>
            <a:chExt cx="2038275" cy="1222965"/>
          </a:xfrm>
        </p:grpSpPr>
        <p:sp>
          <p:nvSpPr>
            <p:cNvPr id="29" name="圆角矩形 28"/>
            <p:cNvSpPr/>
            <p:nvPr/>
          </p:nvSpPr>
          <p:spPr>
            <a:xfrm>
              <a:off x="2714662" y="3354036"/>
              <a:ext cx="2038275" cy="1222965"/>
            </a:xfrm>
            <a:prstGeom prst="roundRect">
              <a:avLst>
                <a:gd name="adj" fmla="val 10000"/>
              </a:avLst>
            </a:prstGeom>
            <a:solidFill>
              <a:srgbClr val="FE8637">
                <a:hueOff val="0"/>
                <a:satOff val="0"/>
                <a:lumOff val="0"/>
                <a:alphaOff val="0"/>
              </a:srgbClr>
            </a:solidFill>
            <a:ln w="25400" cap="flat" cmpd="sng" algn="ctr">
              <a:solidFill>
                <a:sysClr val="window" lastClr="FFFFFF">
                  <a:hueOff val="0"/>
                  <a:satOff val="0"/>
                  <a:lumOff val="0"/>
                  <a:alphaOff val="0"/>
                </a:sysClr>
              </a:solidFill>
              <a:prstDash val="solid"/>
            </a:ln>
            <a:effectLst/>
          </p:spPr>
        </p:sp>
        <p:sp>
          <p:nvSpPr>
            <p:cNvPr id="30" name="圆角矩形 4"/>
            <p:cNvSpPr txBox="1"/>
            <p:nvPr/>
          </p:nvSpPr>
          <p:spPr>
            <a:xfrm>
              <a:off x="2750481" y="3389855"/>
              <a:ext cx="1966637" cy="1151327"/>
            </a:xfrm>
            <a:prstGeom prst="rect">
              <a:avLst/>
            </a:prstGeom>
            <a:noFill/>
            <a:ln>
              <a:noFill/>
            </a:ln>
            <a:effectLst/>
          </p:spPr>
          <p:txBody>
            <a:bodyPr spcFirstLastPara="0" vert="horz" wrap="square" lIns="60960" tIns="60960" rIns="60960" bIns="60960" numCol="1" spcCol="1270" anchor="ctr" anchorCtr="0">
              <a:noAutofit/>
            </a:bodyPr>
            <a:lstStyle/>
            <a:p>
              <a:pPr algn="ctr" defTabSz="711200" eaLnBrk="1" fontAlgn="auto" hangingPunct="1">
                <a:lnSpc>
                  <a:spcPct val="90000"/>
                </a:lnSpc>
                <a:spcAft>
                  <a:spcPct val="35000"/>
                </a:spcAft>
              </a:pPr>
              <a:r>
                <a:rPr lang="en-US" sz="1600" dirty="0">
                  <a:solidFill>
                    <a:sysClr val="window" lastClr="FFFFFF"/>
                  </a:solidFill>
                  <a:cs typeface="Arial" panose="020B0604020202020204" pitchFamily="34" charset="0"/>
                </a:rPr>
                <a:t>Find Haversine distance between adjacent probe points</a:t>
              </a:r>
            </a:p>
          </p:txBody>
        </p:sp>
      </p:grpSp>
      <p:grpSp>
        <p:nvGrpSpPr>
          <p:cNvPr id="32" name="组合 31"/>
          <p:cNvGrpSpPr/>
          <p:nvPr/>
        </p:nvGrpSpPr>
        <p:grpSpPr>
          <a:xfrm>
            <a:off x="1501380" y="3257355"/>
            <a:ext cx="2038275" cy="1222965"/>
            <a:chOff x="2714662" y="296623"/>
            <a:chExt cx="2038275" cy="1222965"/>
          </a:xfrm>
        </p:grpSpPr>
        <p:sp>
          <p:nvSpPr>
            <p:cNvPr id="33" name="圆角矩形 32"/>
            <p:cNvSpPr/>
            <p:nvPr/>
          </p:nvSpPr>
          <p:spPr>
            <a:xfrm>
              <a:off x="2714662" y="296623"/>
              <a:ext cx="2038275" cy="1222965"/>
            </a:xfrm>
            <a:prstGeom prst="roundRect">
              <a:avLst>
                <a:gd name="adj" fmla="val 10000"/>
              </a:avLst>
            </a:prstGeom>
            <a:solidFill>
              <a:srgbClr val="FE8637">
                <a:hueOff val="0"/>
                <a:satOff val="0"/>
                <a:lumOff val="0"/>
                <a:alphaOff val="0"/>
              </a:srgbClr>
            </a:solidFill>
            <a:ln w="25400" cap="flat" cmpd="sng" algn="ctr">
              <a:solidFill>
                <a:sysClr val="window" lastClr="FFFFFF">
                  <a:hueOff val="0"/>
                  <a:satOff val="0"/>
                  <a:lumOff val="0"/>
                  <a:alphaOff val="0"/>
                </a:sysClr>
              </a:solidFill>
              <a:prstDash val="solid"/>
            </a:ln>
            <a:effectLst/>
          </p:spPr>
        </p:sp>
        <p:sp>
          <p:nvSpPr>
            <p:cNvPr id="34" name="圆角矩形 4"/>
            <p:cNvSpPr txBox="1"/>
            <p:nvPr/>
          </p:nvSpPr>
          <p:spPr>
            <a:xfrm>
              <a:off x="2750481" y="332442"/>
              <a:ext cx="1966637" cy="1151327"/>
            </a:xfrm>
            <a:prstGeom prst="rect">
              <a:avLst/>
            </a:prstGeom>
            <a:noFill/>
            <a:ln>
              <a:noFill/>
            </a:ln>
            <a:effectLst/>
          </p:spPr>
          <p:txBody>
            <a:bodyPr spcFirstLastPara="0" vert="horz" wrap="square" lIns="60960" tIns="60960" rIns="60960" bIns="60960" numCol="1" spcCol="1270" anchor="ctr" anchorCtr="0">
              <a:noAutofit/>
            </a:bodyPr>
            <a:lstStyle/>
            <a:p>
              <a:pPr algn="ctr" defTabSz="711200" eaLnBrk="1" fontAlgn="auto" hangingPunct="1">
                <a:lnSpc>
                  <a:spcPct val="90000"/>
                </a:lnSpc>
                <a:spcAft>
                  <a:spcPct val="35000"/>
                </a:spcAft>
                <a:defRPr/>
              </a:pPr>
              <a:r>
                <a:rPr lang="en-US" sz="1600" dirty="0">
                  <a:solidFill>
                    <a:sysClr val="window" lastClr="FFFFFF"/>
                  </a:solidFill>
                  <a:cs typeface="Arial" panose="020B0604020202020204" pitchFamily="34" charset="0"/>
                </a:rPr>
                <a:t>Calculate the slope between adjacent probe points</a:t>
              </a:r>
            </a:p>
          </p:txBody>
        </p:sp>
      </p:grpSp>
      <p:grpSp>
        <p:nvGrpSpPr>
          <p:cNvPr id="35" name="组合 34"/>
          <p:cNvGrpSpPr/>
          <p:nvPr/>
        </p:nvGrpSpPr>
        <p:grpSpPr>
          <a:xfrm>
            <a:off x="1465560" y="5074580"/>
            <a:ext cx="2038275" cy="1222965"/>
            <a:chOff x="5425568" y="296623"/>
            <a:chExt cx="2038275" cy="1222965"/>
          </a:xfrm>
        </p:grpSpPr>
        <p:sp>
          <p:nvSpPr>
            <p:cNvPr id="36" name="圆角矩形 35"/>
            <p:cNvSpPr/>
            <p:nvPr/>
          </p:nvSpPr>
          <p:spPr>
            <a:xfrm>
              <a:off x="5425568" y="296623"/>
              <a:ext cx="2038275" cy="1222965"/>
            </a:xfrm>
            <a:prstGeom prst="roundRect">
              <a:avLst>
                <a:gd name="adj" fmla="val 10000"/>
              </a:avLst>
            </a:prstGeom>
            <a:solidFill>
              <a:srgbClr val="FE8637">
                <a:hueOff val="0"/>
                <a:satOff val="0"/>
                <a:lumOff val="0"/>
                <a:alphaOff val="0"/>
              </a:srgbClr>
            </a:solidFill>
            <a:ln w="25400" cap="flat" cmpd="sng" algn="ctr">
              <a:solidFill>
                <a:sysClr val="window" lastClr="FFFFFF">
                  <a:hueOff val="0"/>
                  <a:satOff val="0"/>
                  <a:lumOff val="0"/>
                  <a:alphaOff val="0"/>
                </a:sysClr>
              </a:solidFill>
              <a:prstDash val="solid"/>
            </a:ln>
            <a:effectLst/>
          </p:spPr>
        </p:sp>
        <p:sp>
          <p:nvSpPr>
            <p:cNvPr id="37" name="圆角矩形 4"/>
            <p:cNvSpPr txBox="1"/>
            <p:nvPr/>
          </p:nvSpPr>
          <p:spPr>
            <a:xfrm>
              <a:off x="5461387" y="332442"/>
              <a:ext cx="1966637" cy="1151327"/>
            </a:xfrm>
            <a:prstGeom prst="rect">
              <a:avLst/>
            </a:prstGeom>
            <a:noFill/>
            <a:ln>
              <a:noFill/>
            </a:ln>
            <a:effectLst/>
          </p:spPr>
          <p:txBody>
            <a:bodyPr spcFirstLastPara="0" vert="horz" wrap="square" lIns="60960" tIns="60960" rIns="60960" bIns="60960" numCol="1" spcCol="1270" anchor="ctr" anchorCtr="0">
              <a:noAutofit/>
            </a:bodyPr>
            <a:lstStyle/>
            <a:p>
              <a:pPr algn="ctr" defTabSz="711200" eaLnBrk="1" fontAlgn="auto" hangingPunct="1">
                <a:lnSpc>
                  <a:spcPct val="90000"/>
                </a:lnSpc>
                <a:spcAft>
                  <a:spcPct val="35000"/>
                </a:spcAft>
                <a:defRPr/>
              </a:pPr>
              <a:endParaRPr lang="en-US" sz="1600" dirty="0">
                <a:solidFill>
                  <a:sysClr val="window" lastClr="FFFFFF"/>
                </a:solidFill>
                <a:cs typeface="Arial" panose="020B0604020202020204" pitchFamily="34" charset="0"/>
              </a:endParaRPr>
            </a:p>
            <a:p>
              <a:pPr algn="ctr" defTabSz="711200" eaLnBrk="1" fontAlgn="auto" hangingPunct="1">
                <a:lnSpc>
                  <a:spcPct val="90000"/>
                </a:lnSpc>
                <a:spcAft>
                  <a:spcPct val="35000"/>
                </a:spcAft>
                <a:defRPr/>
              </a:pPr>
              <a:r>
                <a:rPr lang="en-US" sz="1600" dirty="0">
                  <a:solidFill>
                    <a:sysClr val="window" lastClr="FFFFFF"/>
                  </a:solidFill>
                  <a:cs typeface="Arial" panose="020B0604020202020204" pitchFamily="34" charset="0"/>
                </a:rPr>
                <a:t>Calculate mean and cumulative slope for each link </a:t>
              </a:r>
            </a:p>
            <a:p>
              <a:pPr marL="0" marR="0" lvl="0" indent="0" algn="ctr" defTabSz="711200" eaLnBrk="1" fontAlgn="auto" latinLnBrk="0" hangingPunct="1">
                <a:lnSpc>
                  <a:spcPct val="90000"/>
                </a:lnSpc>
                <a:spcBef>
                  <a:spcPct val="0"/>
                </a:spcBef>
                <a:spcAft>
                  <a:spcPct val="35000"/>
                </a:spcAft>
                <a:buClrTx/>
                <a:buSzTx/>
                <a:buFontTx/>
                <a:buNone/>
                <a:tabLst/>
                <a:defRPr/>
              </a:pPr>
              <a:endParaRPr kumimoji="0" lang="en-US" sz="1600" b="0" i="0" u="none" strike="noStrike" kern="1200" cap="none" spc="0" normalizeH="0" baseline="0" noProof="0" dirty="0">
                <a:ln>
                  <a:noFill/>
                </a:ln>
                <a:solidFill>
                  <a:sysClr val="window" lastClr="FFFFFF"/>
                </a:solidFill>
                <a:effectLst/>
                <a:uLnTx/>
                <a:uFillTx/>
                <a:ea typeface="+mn-ea"/>
                <a:cs typeface="Arial" panose="020B0604020202020204" pitchFamily="34" charset="0"/>
              </a:endParaRPr>
            </a:p>
          </p:txBody>
        </p:sp>
      </p:grpSp>
      <p:grpSp>
        <p:nvGrpSpPr>
          <p:cNvPr id="38" name="组合 37"/>
          <p:cNvGrpSpPr/>
          <p:nvPr/>
        </p:nvGrpSpPr>
        <p:grpSpPr>
          <a:xfrm>
            <a:off x="4433371" y="5074579"/>
            <a:ext cx="2038275" cy="1222965"/>
            <a:chOff x="5425568" y="1825329"/>
            <a:chExt cx="2038275" cy="1222965"/>
          </a:xfrm>
        </p:grpSpPr>
        <p:sp>
          <p:nvSpPr>
            <p:cNvPr id="39" name="圆角矩形 38"/>
            <p:cNvSpPr/>
            <p:nvPr/>
          </p:nvSpPr>
          <p:spPr>
            <a:xfrm>
              <a:off x="5425568" y="1825329"/>
              <a:ext cx="2038275" cy="1222965"/>
            </a:xfrm>
            <a:prstGeom prst="roundRect">
              <a:avLst>
                <a:gd name="adj" fmla="val 10000"/>
              </a:avLst>
            </a:prstGeom>
            <a:solidFill>
              <a:srgbClr val="FE8637">
                <a:hueOff val="0"/>
                <a:satOff val="0"/>
                <a:lumOff val="0"/>
                <a:alphaOff val="0"/>
              </a:srgbClr>
            </a:solidFill>
            <a:ln w="25400" cap="flat" cmpd="sng" algn="ctr">
              <a:solidFill>
                <a:sysClr val="window" lastClr="FFFFFF">
                  <a:hueOff val="0"/>
                  <a:satOff val="0"/>
                  <a:lumOff val="0"/>
                  <a:alphaOff val="0"/>
                </a:sysClr>
              </a:solidFill>
              <a:prstDash val="solid"/>
            </a:ln>
            <a:effectLst/>
          </p:spPr>
        </p:sp>
        <p:sp>
          <p:nvSpPr>
            <p:cNvPr id="40" name="圆角矩形 4"/>
            <p:cNvSpPr txBox="1"/>
            <p:nvPr/>
          </p:nvSpPr>
          <p:spPr>
            <a:xfrm>
              <a:off x="5461387" y="1861148"/>
              <a:ext cx="1966637" cy="1151327"/>
            </a:xfrm>
            <a:prstGeom prst="rect">
              <a:avLst/>
            </a:prstGeom>
            <a:noFill/>
            <a:ln>
              <a:noFill/>
            </a:ln>
            <a:effectLst/>
          </p:spPr>
          <p:txBody>
            <a:bodyPr spcFirstLastPara="0" vert="horz" wrap="square" lIns="60960" tIns="60960" rIns="60960" bIns="60960" numCol="1" spcCol="1270" anchor="ctr" anchorCtr="0">
              <a:noAutofit/>
            </a:bodyPr>
            <a:lstStyle/>
            <a:p>
              <a:pPr marL="0" marR="0" lvl="0" indent="0" algn="ctr" defTabSz="711200" eaLnBrk="1" fontAlgn="auto" latinLnBrk="0" hangingPunct="1">
                <a:lnSpc>
                  <a:spcPct val="90000"/>
                </a:lnSpc>
                <a:spcBef>
                  <a:spcPct val="0"/>
                </a:spcBef>
                <a:spcAft>
                  <a:spcPct val="35000"/>
                </a:spcAft>
                <a:buClrTx/>
                <a:buSzTx/>
                <a:buFontTx/>
                <a:buNone/>
                <a:tabLst/>
                <a:defRPr/>
              </a:pPr>
              <a:r>
                <a:rPr kumimoji="0" lang="en-US" sz="1600" b="0" i="0" u="none" strike="noStrike" kern="1200" cap="none" spc="0" normalizeH="0" baseline="0" noProof="0" dirty="0">
                  <a:ln>
                    <a:noFill/>
                  </a:ln>
                  <a:solidFill>
                    <a:sysClr val="window" lastClr="FFFFFF"/>
                  </a:solidFill>
                  <a:effectLst/>
                  <a:uLnTx/>
                  <a:uFillTx/>
                  <a:ea typeface="+mn-ea"/>
                  <a:cs typeface="Arial" panose="020B0604020202020204" pitchFamily="34" charset="0"/>
                </a:rPr>
                <a:t>Compare the calculated and given slope values</a:t>
              </a:r>
            </a:p>
          </p:txBody>
        </p:sp>
      </p:grpSp>
      <p:grpSp>
        <p:nvGrpSpPr>
          <p:cNvPr id="41" name="组合 40"/>
          <p:cNvGrpSpPr/>
          <p:nvPr/>
        </p:nvGrpSpPr>
        <p:grpSpPr>
          <a:xfrm>
            <a:off x="7524907" y="5074578"/>
            <a:ext cx="2038275" cy="1222965"/>
            <a:chOff x="5425568" y="3354036"/>
            <a:chExt cx="2038275" cy="1222965"/>
          </a:xfrm>
        </p:grpSpPr>
        <p:sp>
          <p:nvSpPr>
            <p:cNvPr id="42" name="圆角矩形 41"/>
            <p:cNvSpPr/>
            <p:nvPr/>
          </p:nvSpPr>
          <p:spPr>
            <a:xfrm>
              <a:off x="5425568" y="3354036"/>
              <a:ext cx="2038275" cy="1222965"/>
            </a:xfrm>
            <a:prstGeom prst="roundRect">
              <a:avLst>
                <a:gd name="adj" fmla="val 10000"/>
              </a:avLst>
            </a:prstGeom>
            <a:solidFill>
              <a:srgbClr val="FE8637">
                <a:hueOff val="0"/>
                <a:satOff val="0"/>
                <a:lumOff val="0"/>
                <a:alphaOff val="0"/>
              </a:srgbClr>
            </a:solidFill>
            <a:ln w="25400" cap="flat" cmpd="sng" algn="ctr">
              <a:solidFill>
                <a:sysClr val="window" lastClr="FFFFFF">
                  <a:hueOff val="0"/>
                  <a:satOff val="0"/>
                  <a:lumOff val="0"/>
                  <a:alphaOff val="0"/>
                </a:sysClr>
              </a:solidFill>
              <a:prstDash val="solid"/>
            </a:ln>
            <a:effectLst/>
          </p:spPr>
        </p:sp>
        <p:sp>
          <p:nvSpPr>
            <p:cNvPr id="43" name="圆角矩形 4"/>
            <p:cNvSpPr txBox="1"/>
            <p:nvPr/>
          </p:nvSpPr>
          <p:spPr>
            <a:xfrm>
              <a:off x="5461387" y="3389855"/>
              <a:ext cx="1966637" cy="1151327"/>
            </a:xfrm>
            <a:prstGeom prst="rect">
              <a:avLst/>
            </a:prstGeom>
            <a:noFill/>
            <a:ln>
              <a:noFill/>
            </a:ln>
            <a:effectLst/>
          </p:spPr>
          <p:txBody>
            <a:bodyPr spcFirstLastPara="0" vert="horz" wrap="square" lIns="60960" tIns="60960" rIns="60960" bIns="60960" numCol="1" spcCol="1270" anchor="ctr" anchorCtr="0">
              <a:noAutofit/>
            </a:bodyPr>
            <a:lstStyle/>
            <a:p>
              <a:pPr marL="0" marR="0" lvl="0" indent="0" algn="ctr" defTabSz="711200" eaLnBrk="1" fontAlgn="auto" latinLnBrk="0" hangingPunct="1">
                <a:lnSpc>
                  <a:spcPct val="90000"/>
                </a:lnSpc>
                <a:spcBef>
                  <a:spcPct val="0"/>
                </a:spcBef>
                <a:spcAft>
                  <a:spcPct val="35000"/>
                </a:spcAft>
                <a:buClrTx/>
                <a:buSzTx/>
                <a:buFontTx/>
                <a:buNone/>
                <a:tabLst/>
                <a:defRPr/>
              </a:pPr>
              <a:r>
                <a:rPr kumimoji="0" lang="en-US" sz="1600" b="0" i="0" u="none" strike="noStrike" kern="1200" cap="none" spc="0" normalizeH="0" baseline="0" noProof="0" dirty="0">
                  <a:ln>
                    <a:noFill/>
                  </a:ln>
                  <a:solidFill>
                    <a:sysClr val="window" lastClr="FFFFFF"/>
                  </a:solidFill>
                  <a:effectLst/>
                  <a:uLnTx/>
                  <a:uFillTx/>
                  <a:ea typeface="+mn-ea"/>
                  <a:cs typeface="Arial" panose="020B0604020202020204" pitchFamily="34" charset="0"/>
                </a:rPr>
                <a:t>Print and store the results</a:t>
              </a:r>
            </a:p>
          </p:txBody>
        </p:sp>
      </p:grpSp>
      <p:cxnSp>
        <p:nvCxnSpPr>
          <p:cNvPr id="4" name="直接箭头连接符 3"/>
          <p:cNvCxnSpPr>
            <a:stCxn id="14" idx="3"/>
            <a:endCxn id="30" idx="1"/>
          </p:cNvCxnSpPr>
          <p:nvPr/>
        </p:nvCxnSpPr>
        <p:spPr>
          <a:xfrm>
            <a:off x="3468017" y="1939142"/>
            <a:ext cx="1036993" cy="5611"/>
          </a:xfrm>
          <a:prstGeom prst="straightConnector1">
            <a:avLst/>
          </a:prstGeom>
          <a:ln w="7620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6" name="直接箭头连接符 45"/>
          <p:cNvCxnSpPr/>
          <p:nvPr/>
        </p:nvCxnSpPr>
        <p:spPr>
          <a:xfrm>
            <a:off x="6523732" y="1936335"/>
            <a:ext cx="1036993" cy="5611"/>
          </a:xfrm>
          <a:prstGeom prst="straightConnector1">
            <a:avLst/>
          </a:prstGeom>
          <a:ln w="7620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7" name="直接箭头连接符 46"/>
          <p:cNvCxnSpPr/>
          <p:nvPr/>
        </p:nvCxnSpPr>
        <p:spPr>
          <a:xfrm>
            <a:off x="3468016" y="5690785"/>
            <a:ext cx="1036993" cy="5611"/>
          </a:xfrm>
          <a:prstGeom prst="straightConnector1">
            <a:avLst/>
          </a:prstGeom>
          <a:ln w="7620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8" name="直接箭头连接符 47"/>
          <p:cNvCxnSpPr/>
          <p:nvPr/>
        </p:nvCxnSpPr>
        <p:spPr>
          <a:xfrm>
            <a:off x="6452095" y="5696933"/>
            <a:ext cx="1036993" cy="5611"/>
          </a:xfrm>
          <a:prstGeom prst="straightConnector1">
            <a:avLst/>
          </a:prstGeom>
          <a:ln w="7620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9" name="直接箭头连接符 48"/>
          <p:cNvCxnSpPr/>
          <p:nvPr/>
        </p:nvCxnSpPr>
        <p:spPr>
          <a:xfrm>
            <a:off x="6470003" y="3863225"/>
            <a:ext cx="1036993" cy="5611"/>
          </a:xfrm>
          <a:prstGeom prst="straightConnector1">
            <a:avLst/>
          </a:prstGeom>
          <a:ln w="76200" cap="flat" cmpd="sng" algn="ctr">
            <a:solidFill>
              <a:schemeClr val="accent2"/>
            </a:solidFill>
            <a:prstDash val="solid"/>
            <a:round/>
            <a:headEnd type="arrow" w="med" len="med"/>
            <a:tailEnd type="none" w="med" len="med"/>
          </a:ln>
        </p:spPr>
        <p:style>
          <a:lnRef idx="0">
            <a:scrgbClr r="0" g="0" b="0"/>
          </a:lnRef>
          <a:fillRef idx="0">
            <a:scrgbClr r="0" g="0" b="0"/>
          </a:fillRef>
          <a:effectRef idx="0">
            <a:scrgbClr r="0" g="0" b="0"/>
          </a:effectRef>
          <a:fontRef idx="minor">
            <a:schemeClr val="tx1"/>
          </a:fontRef>
        </p:style>
      </p:cxnSp>
      <p:cxnSp>
        <p:nvCxnSpPr>
          <p:cNvPr id="50" name="直接箭头连接符 49"/>
          <p:cNvCxnSpPr/>
          <p:nvPr/>
        </p:nvCxnSpPr>
        <p:spPr>
          <a:xfrm>
            <a:off x="3450106" y="3804185"/>
            <a:ext cx="1036993" cy="5611"/>
          </a:xfrm>
          <a:prstGeom prst="straightConnector1">
            <a:avLst/>
          </a:prstGeom>
          <a:ln w="76200" cap="flat" cmpd="sng" algn="ctr">
            <a:solidFill>
              <a:schemeClr val="accent2"/>
            </a:solidFill>
            <a:prstDash val="solid"/>
            <a:round/>
            <a:headEnd type="arrow" w="med" len="med"/>
            <a:tailEnd type="none" w="med" len="med"/>
          </a:ln>
        </p:spPr>
        <p:style>
          <a:lnRef idx="0">
            <a:scrgbClr r="0" g="0" b="0"/>
          </a:lnRef>
          <a:fillRef idx="0">
            <a:scrgbClr r="0" g="0" b="0"/>
          </a:fillRef>
          <a:effectRef idx="0">
            <a:scrgbClr r="0" g="0" b="0"/>
          </a:effectRef>
          <a:fontRef idx="minor">
            <a:schemeClr val="tx1"/>
          </a:fontRef>
        </p:style>
      </p:cxnSp>
      <p:cxnSp>
        <p:nvCxnSpPr>
          <p:cNvPr id="51" name="直接箭头连接符 50"/>
          <p:cNvCxnSpPr>
            <a:endCxn id="19" idx="2"/>
          </p:cNvCxnSpPr>
          <p:nvPr/>
        </p:nvCxnSpPr>
        <p:spPr>
          <a:xfrm flipV="1">
            <a:off x="8544043" y="2586443"/>
            <a:ext cx="2" cy="668404"/>
          </a:xfrm>
          <a:prstGeom prst="straightConnector1">
            <a:avLst/>
          </a:prstGeom>
          <a:ln w="76200" cap="flat" cmpd="sng" algn="ctr">
            <a:solidFill>
              <a:schemeClr val="accent2"/>
            </a:solidFill>
            <a:prstDash val="solid"/>
            <a:round/>
            <a:headEnd type="arrow" w="med" len="med"/>
            <a:tailEnd type="none" w="med" len="med"/>
          </a:ln>
        </p:spPr>
        <p:style>
          <a:lnRef idx="0">
            <a:scrgbClr r="0" g="0" b="0"/>
          </a:lnRef>
          <a:fillRef idx="0">
            <a:scrgbClr r="0" g="0" b="0"/>
          </a:fillRef>
          <a:effectRef idx="0">
            <a:scrgbClr r="0" g="0" b="0"/>
          </a:effectRef>
          <a:fontRef idx="minor">
            <a:schemeClr val="tx1"/>
          </a:fontRef>
        </p:style>
      </p:cxnSp>
      <p:cxnSp>
        <p:nvCxnSpPr>
          <p:cNvPr id="57" name="直接箭头连接符 56"/>
          <p:cNvCxnSpPr/>
          <p:nvPr/>
        </p:nvCxnSpPr>
        <p:spPr>
          <a:xfrm flipV="1">
            <a:off x="2484695" y="4443597"/>
            <a:ext cx="2" cy="668404"/>
          </a:xfrm>
          <a:prstGeom prst="straightConnector1">
            <a:avLst/>
          </a:prstGeom>
          <a:ln w="76200" cap="flat" cmpd="sng" algn="ctr">
            <a:solidFill>
              <a:schemeClr val="accent2"/>
            </a:solidFill>
            <a:prstDash val="solid"/>
            <a:round/>
            <a:headEnd type="arrow"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40362465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386" name="组合 19">
            <a:extLst>
              <a:ext uri="{FF2B5EF4-FFF2-40B4-BE49-F238E27FC236}">
                <a16:creationId xmlns:a16="http://schemas.microsoft.com/office/drawing/2014/main" id="{9F326CF8-E6C9-462D-9524-EC8923CA1A25}"/>
              </a:ext>
            </a:extLst>
          </p:cNvPr>
          <p:cNvGrpSpPr>
            <a:grpSpLocks/>
          </p:cNvGrpSpPr>
          <p:nvPr/>
        </p:nvGrpSpPr>
        <p:grpSpPr bwMode="auto">
          <a:xfrm>
            <a:off x="471488" y="342612"/>
            <a:ext cx="2111155" cy="584775"/>
            <a:chOff x="493006" y="335353"/>
            <a:chExt cx="2110772" cy="585929"/>
          </a:xfrm>
        </p:grpSpPr>
        <p:sp>
          <p:nvSpPr>
            <p:cNvPr id="16388" name="文本框 20">
              <a:extLst>
                <a:ext uri="{FF2B5EF4-FFF2-40B4-BE49-F238E27FC236}">
                  <a16:creationId xmlns:a16="http://schemas.microsoft.com/office/drawing/2014/main" id="{4E8313E3-63AA-4A27-8868-18045C59BB11}"/>
                </a:ext>
              </a:extLst>
            </p:cNvPr>
            <p:cNvSpPr txBox="1">
              <a:spLocks noChangeArrowheads="1"/>
            </p:cNvSpPr>
            <p:nvPr/>
          </p:nvSpPr>
          <p:spPr bwMode="auto">
            <a:xfrm>
              <a:off x="830858" y="335353"/>
              <a:ext cx="1772920" cy="585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solidFill>
                    <a:schemeClr val="accent3"/>
                  </a:solidFill>
                  <a:ea typeface="微软雅黑" panose="020B0503020204020204" pitchFamily="34" charset="-122"/>
                  <a:cs typeface="Arial" panose="020B0604020202020204" pitchFamily="34" charset="0"/>
                </a:rPr>
                <a:t>RESULT</a:t>
              </a:r>
              <a:endParaRPr lang="zh-CN" altLang="en-US" sz="3200" dirty="0">
                <a:solidFill>
                  <a:schemeClr val="accent3"/>
                </a:solidFill>
                <a:cs typeface="Arial" panose="020B0604020202020204" pitchFamily="34" charset="0"/>
              </a:endParaRPr>
            </a:p>
          </p:txBody>
        </p:sp>
        <p:sp>
          <p:nvSpPr>
            <p:cNvPr id="22" name="等腰三角形 21">
              <a:extLst>
                <a:ext uri="{FF2B5EF4-FFF2-40B4-BE49-F238E27FC236}">
                  <a16:creationId xmlns:a16="http://schemas.microsoft.com/office/drawing/2014/main" id="{B19EB546-5845-4825-88D7-566E05E4F02C}"/>
                </a:ext>
              </a:extLst>
            </p:cNvPr>
            <p:cNvSpPr/>
            <p:nvPr/>
          </p:nvSpPr>
          <p:spPr>
            <a:xfrm rot="5400000">
              <a:off x="478481" y="531498"/>
              <a:ext cx="222689" cy="19364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77" eaLnBrk="1" fontAlgn="auto" hangingPunct="1">
                <a:spcBef>
                  <a:spcPts val="0"/>
                </a:spcBef>
                <a:spcAft>
                  <a:spcPts val="0"/>
                </a:spcAft>
                <a:defRPr/>
              </a:pPr>
              <a:endParaRPr lang="zh-CN" altLang="en-US"/>
            </a:p>
          </p:txBody>
        </p:sp>
      </p:grpSp>
      <p:sp>
        <p:nvSpPr>
          <p:cNvPr id="2" name="TextBox 1">
            <a:extLst>
              <a:ext uri="{FF2B5EF4-FFF2-40B4-BE49-F238E27FC236}">
                <a16:creationId xmlns:a16="http://schemas.microsoft.com/office/drawing/2014/main" id="{61E0B909-787F-460F-957B-9CF014C7EDDF}"/>
              </a:ext>
            </a:extLst>
          </p:cNvPr>
          <p:cNvSpPr txBox="1"/>
          <p:nvPr/>
        </p:nvSpPr>
        <p:spPr>
          <a:xfrm>
            <a:off x="1057012" y="1065402"/>
            <a:ext cx="10024845" cy="1261884"/>
          </a:xfrm>
          <a:prstGeom prst="rect">
            <a:avLst/>
          </a:prstGeom>
          <a:noFill/>
        </p:spPr>
        <p:txBody>
          <a:bodyPr wrap="square" rtlCol="0">
            <a:spAutoFit/>
          </a:bodyPr>
          <a:lstStyle/>
          <a:p>
            <a:r>
              <a:rPr lang="en-US" dirty="0">
                <a:solidFill>
                  <a:schemeClr val="accent1"/>
                </a:solidFill>
              </a:rPr>
              <a:t>Output :MatchedPoints.csv (10000 probes)</a:t>
            </a:r>
          </a:p>
          <a:p>
            <a:endParaRPr lang="en-US" dirty="0">
              <a:solidFill>
                <a:schemeClr val="accent1"/>
              </a:solidFill>
            </a:endParaRPr>
          </a:p>
          <a:p>
            <a:r>
              <a:rPr lang="en-US" dirty="0">
                <a:solidFill>
                  <a:schemeClr val="accent1"/>
                </a:solidFill>
              </a:rPr>
              <a:t>	</a:t>
            </a:r>
            <a:r>
              <a:rPr lang="en-US" dirty="0" err="1">
                <a:solidFill>
                  <a:schemeClr val="accent1"/>
                </a:solidFill>
              </a:rPr>
              <a:t>sampleID</a:t>
            </a:r>
            <a:r>
              <a:rPr lang="en-US" dirty="0">
                <a:solidFill>
                  <a:schemeClr val="accent1"/>
                </a:solidFill>
              </a:rPr>
              <a:t>, </a:t>
            </a:r>
            <a:r>
              <a:rPr lang="en-US" dirty="0" err="1">
                <a:solidFill>
                  <a:schemeClr val="accent1"/>
                </a:solidFill>
              </a:rPr>
              <a:t>dateTime</a:t>
            </a:r>
            <a:r>
              <a:rPr lang="en-US" dirty="0">
                <a:solidFill>
                  <a:schemeClr val="accent1"/>
                </a:solidFill>
              </a:rPr>
              <a:t>, </a:t>
            </a:r>
            <a:r>
              <a:rPr lang="en-US" dirty="0" err="1">
                <a:solidFill>
                  <a:schemeClr val="accent1"/>
                </a:solidFill>
              </a:rPr>
              <a:t>sourceCode</a:t>
            </a:r>
            <a:r>
              <a:rPr lang="en-US" dirty="0">
                <a:solidFill>
                  <a:schemeClr val="accent1"/>
                </a:solidFill>
              </a:rPr>
              <a:t>, latitude, longitude, altitude, speed, heading, </a:t>
            </a:r>
            <a:r>
              <a:rPr lang="en-US" dirty="0" err="1">
                <a:solidFill>
                  <a:schemeClr val="accent1"/>
                </a:solidFill>
              </a:rPr>
              <a:t>linkPVID</a:t>
            </a:r>
            <a:r>
              <a:rPr lang="en-US" dirty="0">
                <a:solidFill>
                  <a:schemeClr val="accent1"/>
                </a:solidFill>
              </a:rPr>
              <a:t>, direction, </a:t>
            </a:r>
            <a:r>
              <a:rPr lang="en-US" dirty="0" err="1">
                <a:solidFill>
                  <a:schemeClr val="accent1"/>
                </a:solidFill>
              </a:rPr>
              <a:t>distFromRef</a:t>
            </a:r>
            <a:r>
              <a:rPr lang="en-US" dirty="0">
                <a:solidFill>
                  <a:schemeClr val="accent1"/>
                </a:solidFill>
              </a:rPr>
              <a:t>, </a:t>
            </a:r>
            <a:r>
              <a:rPr lang="en-US" dirty="0" err="1">
                <a:solidFill>
                  <a:schemeClr val="accent1"/>
                </a:solidFill>
              </a:rPr>
              <a:t>distFromLink</a:t>
            </a:r>
            <a:endParaRPr lang="en-US" dirty="0">
              <a:solidFill>
                <a:schemeClr val="accent1"/>
              </a:solidFill>
            </a:endParaRPr>
          </a:p>
        </p:txBody>
      </p:sp>
      <p:pic>
        <p:nvPicPr>
          <p:cNvPr id="3" name="Picture 2">
            <a:extLst>
              <a:ext uri="{FF2B5EF4-FFF2-40B4-BE49-F238E27FC236}">
                <a16:creationId xmlns:a16="http://schemas.microsoft.com/office/drawing/2014/main" id="{02E27CE6-2962-4860-BFAD-FD325506306A}"/>
              </a:ext>
            </a:extLst>
          </p:cNvPr>
          <p:cNvPicPr>
            <a:picLocks noChangeAspect="1"/>
          </p:cNvPicPr>
          <p:nvPr/>
        </p:nvPicPr>
        <p:blipFill>
          <a:blip r:embed="rId3"/>
          <a:stretch>
            <a:fillRect/>
          </a:stretch>
        </p:blipFill>
        <p:spPr>
          <a:xfrm>
            <a:off x="924071" y="2327285"/>
            <a:ext cx="5603122" cy="4100147"/>
          </a:xfrm>
          <a:prstGeom prst="rect">
            <a:avLst/>
          </a:prstGeom>
        </p:spPr>
      </p:pic>
    </p:spTree>
    <p:extLst>
      <p:ext uri="{BB962C8B-B14F-4D97-AF65-F5344CB8AC3E}">
        <p14:creationId xmlns:p14="http://schemas.microsoft.com/office/powerpoint/2010/main" val="30616363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9">
            <a:extLst>
              <a:ext uri="{FF2B5EF4-FFF2-40B4-BE49-F238E27FC236}">
                <a16:creationId xmlns:a16="http://schemas.microsoft.com/office/drawing/2014/main" id="{9F326CF8-E6C9-462D-9524-EC8923CA1A25}"/>
              </a:ext>
            </a:extLst>
          </p:cNvPr>
          <p:cNvGrpSpPr>
            <a:grpSpLocks/>
          </p:cNvGrpSpPr>
          <p:nvPr/>
        </p:nvGrpSpPr>
        <p:grpSpPr bwMode="auto">
          <a:xfrm>
            <a:off x="471488" y="412749"/>
            <a:ext cx="2111155" cy="584775"/>
            <a:chOff x="493006" y="405628"/>
            <a:chExt cx="2110772" cy="585929"/>
          </a:xfrm>
        </p:grpSpPr>
        <p:sp>
          <p:nvSpPr>
            <p:cNvPr id="3" name="文本框 20">
              <a:extLst>
                <a:ext uri="{FF2B5EF4-FFF2-40B4-BE49-F238E27FC236}">
                  <a16:creationId xmlns:a16="http://schemas.microsoft.com/office/drawing/2014/main" id="{4E8313E3-63AA-4A27-8868-18045C59BB11}"/>
                </a:ext>
              </a:extLst>
            </p:cNvPr>
            <p:cNvSpPr txBox="1">
              <a:spLocks noChangeArrowheads="1"/>
            </p:cNvSpPr>
            <p:nvPr/>
          </p:nvSpPr>
          <p:spPr bwMode="auto">
            <a:xfrm>
              <a:off x="830858" y="405628"/>
              <a:ext cx="1772920" cy="585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solidFill>
                    <a:schemeClr val="accent3"/>
                  </a:solidFill>
                  <a:ea typeface="微软雅黑" panose="020B0503020204020204" pitchFamily="34" charset="-122"/>
                  <a:cs typeface="Arial" panose="020B0604020202020204" pitchFamily="34" charset="0"/>
                </a:rPr>
                <a:t>RESULT</a:t>
              </a:r>
              <a:endParaRPr lang="zh-CN" altLang="en-US" sz="3200" dirty="0">
                <a:solidFill>
                  <a:schemeClr val="accent3"/>
                </a:solidFill>
                <a:cs typeface="Arial" panose="020B0604020202020204" pitchFamily="34" charset="0"/>
              </a:endParaRPr>
            </a:p>
          </p:txBody>
        </p:sp>
        <p:sp>
          <p:nvSpPr>
            <p:cNvPr id="4" name="等腰三角形 3">
              <a:extLst>
                <a:ext uri="{FF2B5EF4-FFF2-40B4-BE49-F238E27FC236}">
                  <a16:creationId xmlns:a16="http://schemas.microsoft.com/office/drawing/2014/main" id="{B19EB546-5845-4825-88D7-566E05E4F02C}"/>
                </a:ext>
              </a:extLst>
            </p:cNvPr>
            <p:cNvSpPr/>
            <p:nvPr/>
          </p:nvSpPr>
          <p:spPr>
            <a:xfrm rot="5400000">
              <a:off x="478481" y="601773"/>
              <a:ext cx="222689" cy="19364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77" eaLnBrk="1" fontAlgn="auto" hangingPunct="1">
                <a:spcBef>
                  <a:spcPts val="0"/>
                </a:spcBef>
                <a:spcAft>
                  <a:spcPts val="0"/>
                </a:spcAft>
                <a:defRPr/>
              </a:pPr>
              <a:endParaRPr lang="zh-CN" altLang="en-US"/>
            </a:p>
          </p:txBody>
        </p:sp>
      </p:grpSp>
      <p:sp>
        <p:nvSpPr>
          <p:cNvPr id="5" name="TextBox 4">
            <a:extLst>
              <a:ext uri="{FF2B5EF4-FFF2-40B4-BE49-F238E27FC236}">
                <a16:creationId xmlns:a16="http://schemas.microsoft.com/office/drawing/2014/main" id="{A08C0DA1-45A9-45B0-B80B-44A739BA6A81}"/>
              </a:ext>
            </a:extLst>
          </p:cNvPr>
          <p:cNvSpPr txBox="1"/>
          <p:nvPr/>
        </p:nvSpPr>
        <p:spPr>
          <a:xfrm>
            <a:off x="568326" y="1065402"/>
            <a:ext cx="8883942" cy="969496"/>
          </a:xfrm>
          <a:prstGeom prst="rect">
            <a:avLst/>
          </a:prstGeom>
          <a:noFill/>
        </p:spPr>
        <p:txBody>
          <a:bodyPr wrap="square" rtlCol="0">
            <a:spAutoFit/>
          </a:bodyPr>
          <a:lstStyle/>
          <a:p>
            <a:r>
              <a:rPr lang="en-US" dirty="0">
                <a:solidFill>
                  <a:schemeClr val="accent1"/>
                </a:solidFill>
              </a:rPr>
              <a:t>Output : LinkSlopeAndEvaSlope.csv</a:t>
            </a:r>
          </a:p>
          <a:p>
            <a:endParaRPr lang="en-US" dirty="0">
              <a:solidFill>
                <a:schemeClr val="accent1"/>
              </a:solidFill>
            </a:endParaRPr>
          </a:p>
          <a:p>
            <a:r>
              <a:rPr lang="en-US" dirty="0" err="1">
                <a:solidFill>
                  <a:schemeClr val="accent1"/>
                </a:solidFill>
              </a:rPr>
              <a:t>linkPVID</a:t>
            </a:r>
            <a:r>
              <a:rPr lang="en-US" dirty="0">
                <a:solidFill>
                  <a:schemeClr val="accent1"/>
                </a:solidFill>
              </a:rPr>
              <a:t>, latitude, longitude, </a:t>
            </a:r>
            <a:r>
              <a:rPr lang="en-US" dirty="0" err="1">
                <a:solidFill>
                  <a:schemeClr val="accent1"/>
                </a:solidFill>
              </a:rPr>
              <a:t>evaSlope</a:t>
            </a:r>
            <a:r>
              <a:rPr lang="en-US" dirty="0">
                <a:solidFill>
                  <a:schemeClr val="accent1"/>
                </a:solidFill>
              </a:rPr>
              <a:t>, slope, abs(</a:t>
            </a:r>
            <a:r>
              <a:rPr lang="en-US" dirty="0" err="1">
                <a:solidFill>
                  <a:schemeClr val="accent1"/>
                </a:solidFill>
              </a:rPr>
              <a:t>evaSlope</a:t>
            </a:r>
            <a:r>
              <a:rPr lang="en-US" dirty="0">
                <a:solidFill>
                  <a:schemeClr val="accent1"/>
                </a:solidFill>
              </a:rPr>
              <a:t> - slope)</a:t>
            </a:r>
          </a:p>
        </p:txBody>
      </p:sp>
      <p:pic>
        <p:nvPicPr>
          <p:cNvPr id="6" name="Picture 5">
            <a:extLst>
              <a:ext uri="{FF2B5EF4-FFF2-40B4-BE49-F238E27FC236}">
                <a16:creationId xmlns:a16="http://schemas.microsoft.com/office/drawing/2014/main" id="{6EEBEA84-882C-403B-AC9B-2ABC5A52F14F}"/>
              </a:ext>
            </a:extLst>
          </p:cNvPr>
          <p:cNvPicPr>
            <a:picLocks noChangeAspect="1"/>
          </p:cNvPicPr>
          <p:nvPr/>
        </p:nvPicPr>
        <p:blipFill>
          <a:blip r:embed="rId2"/>
          <a:stretch>
            <a:fillRect/>
          </a:stretch>
        </p:blipFill>
        <p:spPr>
          <a:xfrm>
            <a:off x="995871" y="2102777"/>
            <a:ext cx="5325030" cy="4342474"/>
          </a:xfrm>
          <a:prstGeom prst="rect">
            <a:avLst/>
          </a:prstGeom>
        </p:spPr>
      </p:pic>
    </p:spTree>
    <p:extLst>
      <p:ext uri="{BB962C8B-B14F-4D97-AF65-F5344CB8AC3E}">
        <p14:creationId xmlns:p14="http://schemas.microsoft.com/office/powerpoint/2010/main" val="592604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386" name="组合 19">
            <a:extLst>
              <a:ext uri="{FF2B5EF4-FFF2-40B4-BE49-F238E27FC236}">
                <a16:creationId xmlns:a16="http://schemas.microsoft.com/office/drawing/2014/main" id="{9F326CF8-E6C9-462D-9524-EC8923CA1A25}"/>
              </a:ext>
            </a:extLst>
          </p:cNvPr>
          <p:cNvGrpSpPr>
            <a:grpSpLocks/>
          </p:cNvGrpSpPr>
          <p:nvPr/>
        </p:nvGrpSpPr>
        <p:grpSpPr bwMode="auto">
          <a:xfrm>
            <a:off x="447505" y="292438"/>
            <a:ext cx="3653454" cy="584775"/>
            <a:chOff x="480600" y="356123"/>
            <a:chExt cx="3652783" cy="585929"/>
          </a:xfrm>
        </p:grpSpPr>
        <p:sp>
          <p:nvSpPr>
            <p:cNvPr id="16388" name="文本框 20">
              <a:extLst>
                <a:ext uri="{FF2B5EF4-FFF2-40B4-BE49-F238E27FC236}">
                  <a16:creationId xmlns:a16="http://schemas.microsoft.com/office/drawing/2014/main" id="{4E8313E3-63AA-4A27-8868-18045C59BB11}"/>
                </a:ext>
              </a:extLst>
            </p:cNvPr>
            <p:cNvSpPr txBox="1">
              <a:spLocks noChangeArrowheads="1"/>
            </p:cNvSpPr>
            <p:nvPr/>
          </p:nvSpPr>
          <p:spPr bwMode="auto">
            <a:xfrm>
              <a:off x="825071" y="356123"/>
              <a:ext cx="3308312" cy="585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defTabSz="914377" eaLnBrk="1" fontAlgn="auto" hangingPunct="1">
                <a:spcBef>
                  <a:spcPts val="0"/>
                </a:spcBef>
                <a:spcAft>
                  <a:spcPts val="0"/>
                </a:spcAft>
                <a:defRPr/>
              </a:pPr>
              <a:r>
                <a:rPr lang="en-US" altLang="zh-CN" sz="3200" dirty="0">
                  <a:solidFill>
                    <a:schemeClr val="accent3"/>
                  </a:solidFill>
                  <a:cs typeface="Arial" panose="020B0604020202020204" pitchFamily="34" charset="0"/>
                </a:rPr>
                <a:t>CONCLUSIONS</a:t>
              </a:r>
              <a:endParaRPr lang="zh-CN" altLang="en-US" sz="3200" dirty="0">
                <a:solidFill>
                  <a:schemeClr val="accent3"/>
                </a:solidFill>
                <a:cs typeface="Arial" panose="020B0604020202020204" pitchFamily="34" charset="0"/>
              </a:endParaRPr>
            </a:p>
          </p:txBody>
        </p:sp>
        <p:sp>
          <p:nvSpPr>
            <p:cNvPr id="22" name="等腰三角形 21">
              <a:extLst>
                <a:ext uri="{FF2B5EF4-FFF2-40B4-BE49-F238E27FC236}">
                  <a16:creationId xmlns:a16="http://schemas.microsoft.com/office/drawing/2014/main" id="{B19EB546-5845-4825-88D7-566E05E4F02C}"/>
                </a:ext>
              </a:extLst>
            </p:cNvPr>
            <p:cNvSpPr/>
            <p:nvPr/>
          </p:nvSpPr>
          <p:spPr>
            <a:xfrm rot="5400000">
              <a:off x="466075" y="552268"/>
              <a:ext cx="222689" cy="19364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77" eaLnBrk="1" fontAlgn="auto" hangingPunct="1">
                <a:spcBef>
                  <a:spcPts val="0"/>
                </a:spcBef>
                <a:spcAft>
                  <a:spcPts val="0"/>
                </a:spcAft>
                <a:defRPr/>
              </a:pPr>
              <a:endParaRPr lang="zh-CN" altLang="en-US"/>
            </a:p>
          </p:txBody>
        </p:sp>
      </p:grpSp>
      <p:sp>
        <p:nvSpPr>
          <p:cNvPr id="6" name="文本框 17">
            <a:extLst>
              <a:ext uri="{FF2B5EF4-FFF2-40B4-BE49-F238E27FC236}">
                <a16:creationId xmlns:a16="http://schemas.microsoft.com/office/drawing/2014/main" id="{74DF0623-A486-4DD6-AD5A-65BB608C728E}"/>
              </a:ext>
            </a:extLst>
          </p:cNvPr>
          <p:cNvSpPr txBox="1"/>
          <p:nvPr/>
        </p:nvSpPr>
        <p:spPr>
          <a:xfrm>
            <a:off x="1012825" y="1173163"/>
            <a:ext cx="10166350" cy="308993"/>
          </a:xfrm>
          <a:prstGeom prst="rect">
            <a:avLst/>
          </a:prstGeom>
          <a:noFill/>
        </p:spPr>
        <p:txBody>
          <a:bodyPr lIns="0" tIns="45719" rIns="0" bIns="45719">
            <a:spAutoFit/>
          </a:bodyPr>
          <a:lstStyle/>
          <a:p>
            <a:pPr marL="228600" indent="-228600" algn="just" defTabSz="914377" eaLnBrk="1" fontAlgn="auto" hangingPunct="1">
              <a:lnSpc>
                <a:spcPct val="130000"/>
              </a:lnSpc>
              <a:spcBef>
                <a:spcPts val="0"/>
              </a:spcBef>
              <a:spcAft>
                <a:spcPts val="0"/>
              </a:spcAft>
              <a:buFontTx/>
              <a:buAutoNum type="arabicPeriod"/>
              <a:defRPr/>
            </a:pPr>
            <a:endParaRPr lang="zh-CN" altLang="en-US" sz="1200" dirty="0">
              <a:solidFill>
                <a:srgbClr val="FFFFFF"/>
              </a:solidFill>
              <a:latin typeface="+mn-ea"/>
              <a:ea typeface="+mn-ea"/>
            </a:endParaRPr>
          </a:p>
        </p:txBody>
      </p:sp>
      <p:sp>
        <p:nvSpPr>
          <p:cNvPr id="7" name="文本框 17">
            <a:extLst>
              <a:ext uri="{FF2B5EF4-FFF2-40B4-BE49-F238E27FC236}">
                <a16:creationId xmlns:a16="http://schemas.microsoft.com/office/drawing/2014/main" id="{06E26D7B-09B4-4BB4-B276-95E0FCC3C904}"/>
              </a:ext>
            </a:extLst>
          </p:cNvPr>
          <p:cNvSpPr txBox="1"/>
          <p:nvPr/>
        </p:nvSpPr>
        <p:spPr>
          <a:xfrm>
            <a:off x="639600" y="1180289"/>
            <a:ext cx="10539575" cy="4893645"/>
          </a:xfrm>
          <a:prstGeom prst="rect">
            <a:avLst/>
          </a:prstGeom>
          <a:noFill/>
        </p:spPr>
        <p:txBody>
          <a:bodyPr wrap="square" lIns="0" tIns="45719" rIns="0" bIns="45719">
            <a:spAutoFit/>
          </a:bodyPr>
          <a:lstStyle/>
          <a:p>
            <a:pPr marL="457200" indent="-457200">
              <a:buFont typeface="Arial" panose="020B0604020202020204" pitchFamily="34" charset="0"/>
              <a:buChar char="•"/>
            </a:pPr>
            <a:r>
              <a:rPr lang="en-US" altLang="zh-CN" sz="2400" dirty="0">
                <a:solidFill>
                  <a:schemeClr val="bg2">
                    <a:lumMod val="20000"/>
                    <a:lumOff val="80000"/>
                  </a:schemeClr>
                </a:solidFill>
              </a:rPr>
              <a:t>From the result. we get some matching slope values when we compare the given and the calculated data.</a:t>
            </a:r>
          </a:p>
          <a:p>
            <a:pPr marL="457200" indent="-457200">
              <a:buFont typeface="Arial" panose="020B0604020202020204" pitchFamily="34" charset="0"/>
              <a:buChar char="•"/>
            </a:pPr>
            <a:r>
              <a:rPr lang="en-US" altLang="zh-CN" sz="2400" dirty="0">
                <a:solidFill>
                  <a:schemeClr val="bg2">
                    <a:lumMod val="20000"/>
                    <a:lumOff val="80000"/>
                  </a:schemeClr>
                </a:solidFill>
              </a:rPr>
              <a:t>Our observation from this assignment was that, if we get enough probe points for a link, then we are able to calculate the slope of the link to an acceptable precision.</a:t>
            </a:r>
          </a:p>
          <a:p>
            <a:pPr marL="457200" indent="-457200">
              <a:buFont typeface="Arial" panose="020B0604020202020204" pitchFamily="34" charset="0"/>
              <a:buChar char="•"/>
            </a:pPr>
            <a:r>
              <a:rPr lang="en-US" altLang="zh-CN" sz="2400" dirty="0">
                <a:solidFill>
                  <a:schemeClr val="bg2">
                    <a:lumMod val="20000"/>
                    <a:lumOff val="80000"/>
                  </a:schemeClr>
                </a:solidFill>
              </a:rPr>
              <a:t>Highly precise GPS traces are rarely available.</a:t>
            </a:r>
          </a:p>
          <a:p>
            <a:pPr marL="457200" indent="-457200">
              <a:buFont typeface="Arial" panose="020B0604020202020204" pitchFamily="34" charset="0"/>
              <a:buChar char="•"/>
            </a:pPr>
            <a:r>
              <a:rPr lang="en-US" altLang="zh-CN" sz="2400" dirty="0">
                <a:solidFill>
                  <a:schemeClr val="bg2">
                    <a:lumMod val="20000"/>
                    <a:lumOff val="80000"/>
                  </a:schemeClr>
                </a:solidFill>
              </a:rPr>
              <a:t>Dense trajectories are costly for live transmission and storage. </a:t>
            </a:r>
          </a:p>
          <a:p>
            <a:pPr marL="457200" indent="-457200">
              <a:buFont typeface="Arial" panose="020B0604020202020204" pitchFamily="34" charset="0"/>
              <a:buChar char="•"/>
            </a:pPr>
            <a:r>
              <a:rPr lang="en-US" altLang="zh-CN" sz="2400" dirty="0">
                <a:solidFill>
                  <a:schemeClr val="bg2">
                    <a:lumMod val="20000"/>
                    <a:lumOff val="80000"/>
                  </a:schemeClr>
                </a:solidFill>
              </a:rPr>
              <a:t>For future work, we can explore the design of map-matching algorithms with dynamic parameters that detect and adapt to different environmental settings, </a:t>
            </a:r>
          </a:p>
          <a:p>
            <a:pPr marL="457200" indent="-457200">
              <a:buFont typeface="Arial" panose="020B0604020202020204" pitchFamily="34" charset="0"/>
              <a:buChar char="•"/>
            </a:pPr>
            <a:r>
              <a:rPr lang="en-US" altLang="zh-CN" sz="2400" dirty="0">
                <a:solidFill>
                  <a:schemeClr val="bg2">
                    <a:lumMod val="20000"/>
                    <a:lumOff val="80000"/>
                  </a:schemeClr>
                </a:solidFill>
              </a:rPr>
              <a:t>A better approximation of the actual traveled paths may improve map-matching accuracy.</a:t>
            </a:r>
          </a:p>
          <a:p>
            <a:pPr marL="457200" indent="-457200">
              <a:buFont typeface="Arial" panose="020B0604020202020204" pitchFamily="34" charset="0"/>
              <a:buChar char="•"/>
            </a:pPr>
            <a:r>
              <a:rPr lang="en-US" altLang="zh-CN" sz="2400" dirty="0">
                <a:solidFill>
                  <a:schemeClr val="bg2">
                    <a:lumMod val="20000"/>
                    <a:lumOff val="80000"/>
                  </a:schemeClr>
                </a:solidFill>
              </a:rPr>
              <a:t>A lot of data in the dataset cause very long time to calculate all of them.</a:t>
            </a:r>
          </a:p>
        </p:txBody>
      </p:sp>
    </p:spTree>
    <p:extLst>
      <p:ext uri="{BB962C8B-B14F-4D97-AF65-F5344CB8AC3E}">
        <p14:creationId xmlns:p14="http://schemas.microsoft.com/office/powerpoint/2010/main" val="22706162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a:extLst>
              <a:ext uri="{FF2B5EF4-FFF2-40B4-BE49-F238E27FC236}">
                <a16:creationId xmlns:a16="http://schemas.microsoft.com/office/drawing/2014/main" id="{E8D323C0-BCC8-4AED-900F-705C8B54AF98}"/>
              </a:ext>
            </a:extLst>
          </p:cNvPr>
          <p:cNvSpPr/>
          <p:nvPr/>
        </p:nvSpPr>
        <p:spPr>
          <a:xfrm>
            <a:off x="504670" y="515753"/>
            <a:ext cx="11182660" cy="1060827"/>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anchor="ctr"/>
          <a:lstStyle/>
          <a:p>
            <a:pPr algn="ctr" defTabSz="914377" eaLnBrk="1" fontAlgn="auto" hangingPunct="1">
              <a:spcBef>
                <a:spcPts val="0"/>
              </a:spcBef>
              <a:spcAft>
                <a:spcPts val="0"/>
              </a:spcAft>
              <a:defRPr/>
            </a:pPr>
            <a:endParaRPr lang="zh-CN" altLang="en-US" dirty="0"/>
          </a:p>
        </p:txBody>
      </p:sp>
      <p:sp>
        <p:nvSpPr>
          <p:cNvPr id="15363" name="矩形 40">
            <a:extLst>
              <a:ext uri="{FF2B5EF4-FFF2-40B4-BE49-F238E27FC236}">
                <a16:creationId xmlns:a16="http://schemas.microsoft.com/office/drawing/2014/main" id="{AFB854C5-3611-4769-A2DF-065D861E5AF8}"/>
              </a:ext>
            </a:extLst>
          </p:cNvPr>
          <p:cNvSpPr>
            <a:spLocks noChangeArrowheads="1"/>
          </p:cNvSpPr>
          <p:nvPr/>
        </p:nvSpPr>
        <p:spPr bwMode="auto">
          <a:xfrm>
            <a:off x="4271862" y="313754"/>
            <a:ext cx="3435552" cy="1323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algn="ctr" eaLnBrk="1" hangingPunct="1"/>
            <a:r>
              <a:rPr lang="en-US" altLang="zh-CN" sz="8000" dirty="0">
                <a:solidFill>
                  <a:schemeClr val="bg1"/>
                </a:solidFill>
                <a:ea typeface="微软雅黑" panose="020B0503020204020204" pitchFamily="34" charset="-122"/>
                <a:cs typeface="Arial" panose="020B0604020202020204" pitchFamily="34" charset="0"/>
              </a:rPr>
              <a:t>Outline</a:t>
            </a:r>
            <a:endParaRPr lang="zh-CN" altLang="en-US" sz="8000" dirty="0">
              <a:solidFill>
                <a:schemeClr val="bg1"/>
              </a:solidFill>
              <a:ea typeface="微软雅黑" panose="020B0503020204020204" pitchFamily="34" charset="-122"/>
              <a:cs typeface="Arial" panose="020B0604020202020204" pitchFamily="34" charset="0"/>
            </a:endParaRPr>
          </a:p>
        </p:txBody>
      </p:sp>
      <p:sp>
        <p:nvSpPr>
          <p:cNvPr id="19" name="文本框 18">
            <a:extLst>
              <a:ext uri="{FF2B5EF4-FFF2-40B4-BE49-F238E27FC236}">
                <a16:creationId xmlns:a16="http://schemas.microsoft.com/office/drawing/2014/main" id="{381ECDE2-9B08-406D-95CA-F45030D3C38B}"/>
              </a:ext>
            </a:extLst>
          </p:cNvPr>
          <p:cNvSpPr txBox="1"/>
          <p:nvPr/>
        </p:nvSpPr>
        <p:spPr>
          <a:xfrm>
            <a:off x="377969" y="1697802"/>
            <a:ext cx="6605908" cy="3724094"/>
          </a:xfrm>
          <a:prstGeom prst="rect">
            <a:avLst/>
          </a:prstGeom>
          <a:noFill/>
        </p:spPr>
        <p:txBody>
          <a:bodyPr wrap="square" lIns="91438" tIns="45719" rIns="91438" bIns="45719">
            <a:spAutoFit/>
          </a:bodyPr>
          <a:lstStyle/>
          <a:p>
            <a:pPr marL="457200" lvl="0" indent="-457200" defTabSz="914377" eaLnBrk="1" fontAlgn="auto" hangingPunct="1">
              <a:spcBef>
                <a:spcPts val="0"/>
              </a:spcBef>
              <a:spcAft>
                <a:spcPts val="0"/>
              </a:spcAft>
              <a:buFont typeface="Arial" panose="020B0604020202020204" pitchFamily="34" charset="0"/>
              <a:buChar char="•"/>
              <a:defRPr/>
            </a:pPr>
            <a:r>
              <a:rPr lang="en-US" altLang="zh-CN" sz="3200" dirty="0">
                <a:solidFill>
                  <a:srgbClr val="FFFFFF"/>
                </a:solidFill>
                <a:cs typeface="Arial" panose="020B0604020202020204" pitchFamily="34" charset="0"/>
              </a:rPr>
              <a:t>OVERVIEW</a:t>
            </a:r>
            <a:endParaRPr lang="en-US" altLang="zh-CN" sz="3200" dirty="0">
              <a:solidFill>
                <a:srgbClr val="FFFFFF"/>
              </a:solidFill>
              <a:ea typeface="+mn-ea"/>
              <a:cs typeface="Arial" panose="020B0604020202020204" pitchFamily="34" charset="0"/>
            </a:endParaRPr>
          </a:p>
          <a:p>
            <a:pPr marL="457200" indent="-457200" defTabSz="914377" eaLnBrk="1" fontAlgn="auto" hangingPunct="1">
              <a:spcBef>
                <a:spcPts val="0"/>
              </a:spcBef>
              <a:spcAft>
                <a:spcPts val="0"/>
              </a:spcAft>
              <a:buFont typeface="Arial" panose="020B0604020202020204" pitchFamily="34" charset="0"/>
              <a:buChar char="•"/>
              <a:defRPr/>
            </a:pPr>
            <a:r>
              <a:rPr lang="en-US" altLang="zh-CN" sz="3200" dirty="0">
                <a:solidFill>
                  <a:srgbClr val="FFFFFF"/>
                </a:solidFill>
                <a:cs typeface="Arial" panose="020B0604020202020204" pitchFamily="34" charset="0"/>
              </a:rPr>
              <a:t>AIM</a:t>
            </a:r>
          </a:p>
          <a:p>
            <a:pPr marL="457200" indent="-457200" defTabSz="914377" eaLnBrk="1" fontAlgn="auto" hangingPunct="1">
              <a:spcBef>
                <a:spcPts val="0"/>
              </a:spcBef>
              <a:spcAft>
                <a:spcPts val="0"/>
              </a:spcAft>
              <a:buFont typeface="Arial" panose="020B0604020202020204" pitchFamily="34" charset="0"/>
              <a:buChar char="•"/>
              <a:defRPr/>
            </a:pPr>
            <a:r>
              <a:rPr lang="en-US" altLang="zh-CN" sz="2000" dirty="0">
                <a:solidFill>
                  <a:srgbClr val="FFFFFF"/>
                </a:solidFill>
                <a:ea typeface="微软雅黑" panose="020B0503020204020204" pitchFamily="34" charset="-122"/>
                <a:cs typeface="Arial" panose="020B0604020202020204" pitchFamily="34" charset="0"/>
              </a:rPr>
              <a:t>INTRODUCTION</a:t>
            </a:r>
          </a:p>
          <a:p>
            <a:pPr marL="912813" lvl="1" indent="-457200" eaLnBrk="1" hangingPunct="1">
              <a:buFont typeface="Arial" panose="020B0604020202020204" pitchFamily="34" charset="0"/>
              <a:buChar char="•"/>
            </a:pPr>
            <a:r>
              <a:rPr lang="en-US" altLang="zh-CN" sz="2000" dirty="0">
                <a:solidFill>
                  <a:prstClr val="white"/>
                </a:solidFill>
                <a:ea typeface="微软雅黑" panose="020B0503020204020204" pitchFamily="34" charset="-122"/>
                <a:cs typeface="Arial" panose="020B0604020202020204" pitchFamily="34" charset="0"/>
              </a:rPr>
              <a:t>Probe Data</a:t>
            </a:r>
            <a:endParaRPr lang="zh-CN" altLang="en-US" sz="2000" dirty="0">
              <a:solidFill>
                <a:prstClr val="white"/>
              </a:solidFill>
              <a:ea typeface="微软雅黑" panose="020B0503020204020204" pitchFamily="34" charset="-122"/>
              <a:cs typeface="Arial" panose="020B0604020202020204" pitchFamily="34" charset="0"/>
            </a:endParaRPr>
          </a:p>
          <a:p>
            <a:pPr marL="912813" lvl="1" indent="-457200" eaLnBrk="1" hangingPunct="1">
              <a:buFont typeface="Arial" panose="020B0604020202020204" pitchFamily="34" charset="0"/>
              <a:buChar char="•"/>
            </a:pPr>
            <a:r>
              <a:rPr lang="en-US" altLang="zh-CN" sz="2000" dirty="0">
                <a:solidFill>
                  <a:prstClr val="white"/>
                </a:solidFill>
                <a:ea typeface="微软雅黑" panose="020B0503020204020204" pitchFamily="34" charset="-122"/>
                <a:cs typeface="Arial" panose="020B0604020202020204" pitchFamily="34" charset="0"/>
              </a:rPr>
              <a:t>Link Data</a:t>
            </a:r>
          </a:p>
          <a:p>
            <a:pPr marL="912813" lvl="1" indent="-457200" eaLnBrk="1" hangingPunct="1">
              <a:buFont typeface="Arial" panose="020B0604020202020204" pitchFamily="34" charset="0"/>
              <a:buChar char="•"/>
            </a:pPr>
            <a:r>
              <a:rPr lang="en-US" altLang="zh-CN" sz="2000" dirty="0">
                <a:solidFill>
                  <a:srgbClr val="FFFFFF"/>
                </a:solidFill>
                <a:cs typeface="Arial" panose="020B0604020202020204" pitchFamily="34" charset="0"/>
              </a:rPr>
              <a:t>Map matching</a:t>
            </a:r>
          </a:p>
          <a:p>
            <a:pPr marL="912813" lvl="1" indent="-457200" eaLnBrk="1" hangingPunct="1">
              <a:buFont typeface="Arial" panose="020B0604020202020204" pitchFamily="34" charset="0"/>
              <a:buChar char="•"/>
            </a:pPr>
            <a:r>
              <a:rPr lang="en-US" altLang="zh-CN" sz="2000" dirty="0">
                <a:solidFill>
                  <a:srgbClr val="FFFFFF"/>
                </a:solidFill>
                <a:cs typeface="Arial" panose="020B0604020202020204" pitchFamily="34" charset="0"/>
              </a:rPr>
              <a:t>Slope calculation</a:t>
            </a:r>
          </a:p>
          <a:p>
            <a:pPr marL="912813" lvl="1" indent="-457200" eaLnBrk="1" hangingPunct="1">
              <a:buFont typeface="Arial" panose="020B0604020202020204" pitchFamily="34" charset="0"/>
              <a:buChar char="•"/>
            </a:pPr>
            <a:r>
              <a:rPr lang="en-US" altLang="zh-CN" sz="2000" dirty="0">
                <a:solidFill>
                  <a:srgbClr val="FFFFFF"/>
                </a:solidFill>
                <a:cs typeface="Arial" panose="020B0604020202020204" pitchFamily="34" charset="0"/>
              </a:rPr>
              <a:t>Evaluate the Derived slopes with surveyed road slopes in Link data </a:t>
            </a:r>
          </a:p>
          <a:p>
            <a:pPr defTabSz="914377" eaLnBrk="1" fontAlgn="auto" hangingPunct="1">
              <a:spcBef>
                <a:spcPts val="0"/>
              </a:spcBef>
              <a:spcAft>
                <a:spcPts val="0"/>
              </a:spcAft>
              <a:defRPr/>
            </a:pPr>
            <a:endParaRPr lang="en-US" altLang="zh-CN" sz="3200" dirty="0">
              <a:solidFill>
                <a:schemeClr val="bg1"/>
              </a:solidFill>
              <a:cs typeface="Arial" panose="020B0604020202020204" pitchFamily="34" charset="0"/>
            </a:endParaRPr>
          </a:p>
        </p:txBody>
      </p:sp>
      <p:sp>
        <p:nvSpPr>
          <p:cNvPr id="2" name="矩形 1"/>
          <p:cNvSpPr/>
          <p:nvPr/>
        </p:nvSpPr>
        <p:spPr>
          <a:xfrm>
            <a:off x="834264" y="4855342"/>
            <a:ext cx="4988688" cy="707886"/>
          </a:xfrm>
          <a:prstGeom prst="rect">
            <a:avLst/>
          </a:prstGeom>
        </p:spPr>
        <p:txBody>
          <a:bodyPr wrap="square">
            <a:spAutoFit/>
          </a:bodyPr>
          <a:lstStyle/>
          <a:p>
            <a:pPr marL="457200" lvl="0" indent="-457200" defTabSz="914377" eaLnBrk="1" fontAlgn="auto" hangingPunct="1">
              <a:spcBef>
                <a:spcPts val="0"/>
              </a:spcBef>
              <a:spcAft>
                <a:spcPts val="0"/>
              </a:spcAft>
              <a:buFont typeface="Arial" panose="020B0604020202020204" pitchFamily="34" charset="0"/>
              <a:buChar char="•"/>
              <a:defRPr/>
            </a:pPr>
            <a:r>
              <a:rPr lang="en-US" altLang="zh-CN" sz="2000" dirty="0">
                <a:solidFill>
                  <a:prstClr val="white"/>
                </a:solidFill>
                <a:ea typeface="微软雅黑" panose="020B0503020204020204" pitchFamily="34" charset="-122"/>
                <a:cs typeface="Arial" panose="020B0604020202020204" pitchFamily="34" charset="0"/>
              </a:rPr>
              <a:t>Result</a:t>
            </a:r>
            <a:endParaRPr lang="zh-CN" altLang="en-US" sz="2000" dirty="0">
              <a:solidFill>
                <a:srgbClr val="FFFFFF"/>
              </a:solidFill>
              <a:cs typeface="Arial" panose="020B0604020202020204" pitchFamily="34" charset="0"/>
            </a:endParaRPr>
          </a:p>
          <a:p>
            <a:pPr marL="457200" lvl="0" indent="-457200" defTabSz="914377" eaLnBrk="1" fontAlgn="auto" hangingPunct="1">
              <a:spcBef>
                <a:spcPts val="0"/>
              </a:spcBef>
              <a:spcAft>
                <a:spcPts val="0"/>
              </a:spcAft>
              <a:buFont typeface="Arial" panose="020B0604020202020204" pitchFamily="34" charset="0"/>
              <a:buChar char="•"/>
              <a:defRPr/>
            </a:pPr>
            <a:r>
              <a:rPr lang="en-US" altLang="zh-CN" sz="2000" dirty="0">
                <a:solidFill>
                  <a:srgbClr val="FFFFFF"/>
                </a:solidFill>
                <a:cs typeface="Arial" panose="020B0604020202020204" pitchFamily="34" charset="0"/>
              </a:rPr>
              <a:t>Conclusions</a:t>
            </a:r>
            <a:endParaRPr lang="zh-CN" altLang="en-US" sz="2000" dirty="0">
              <a:solidFill>
                <a:srgbClr val="FFFFFF"/>
              </a:solidFill>
              <a:cs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a:extLst>
              <a:ext uri="{FF2B5EF4-FFF2-40B4-BE49-F238E27FC236}">
                <a16:creationId xmlns:a16="http://schemas.microsoft.com/office/drawing/2014/main" id="{E682D5CD-C313-4C2C-8C84-B5012CCEF495}"/>
              </a:ext>
            </a:extLst>
          </p:cNvPr>
          <p:cNvSpPr txBox="1"/>
          <p:nvPr/>
        </p:nvSpPr>
        <p:spPr>
          <a:xfrm>
            <a:off x="905631" y="1387434"/>
            <a:ext cx="10166350" cy="3089690"/>
          </a:xfrm>
          <a:prstGeom prst="rect">
            <a:avLst/>
          </a:prstGeom>
          <a:noFill/>
        </p:spPr>
        <p:txBody>
          <a:bodyPr lIns="0" tIns="45719" rIns="0" bIns="45719">
            <a:spAutoFit/>
          </a:bodyPr>
          <a:lstStyle/>
          <a:p>
            <a:pPr marL="457200" indent="-457200">
              <a:buFont typeface="Arial" panose="020B0604020202020204" pitchFamily="34" charset="0"/>
              <a:buChar char="•"/>
            </a:pPr>
            <a:r>
              <a:rPr lang="en-US" altLang="zh-TW" sz="2400" dirty="0">
                <a:solidFill>
                  <a:schemeClr val="bg2">
                    <a:lumMod val="20000"/>
                    <a:lumOff val="80000"/>
                  </a:schemeClr>
                </a:solidFill>
              </a:rPr>
              <a:t>Probe points are collected in Germany over a period of 9 months, for which the probe points are map-matched to road links to derive the road slope.</a:t>
            </a:r>
          </a:p>
          <a:p>
            <a:pPr marL="457200" indent="-457200">
              <a:buFont typeface="Arial" panose="020B0604020202020204" pitchFamily="34" charset="0"/>
              <a:buChar char="•"/>
            </a:pPr>
            <a:r>
              <a:rPr lang="en-US" altLang="zh-TW" sz="2400" dirty="0">
                <a:solidFill>
                  <a:schemeClr val="bg2">
                    <a:lumMod val="20000"/>
                    <a:lumOff val="80000"/>
                  </a:schemeClr>
                </a:solidFill>
              </a:rPr>
              <a:t>The derived road slopes are evaluated with the surveyed road slope in the link data file</a:t>
            </a:r>
          </a:p>
          <a:p>
            <a:pPr marL="457200" indent="-457200">
              <a:buFont typeface="Arial" panose="020B0604020202020204" pitchFamily="34" charset="0"/>
              <a:buChar char="•"/>
            </a:pPr>
            <a:r>
              <a:rPr lang="en-US" altLang="zh-TW" sz="2400" dirty="0">
                <a:solidFill>
                  <a:schemeClr val="bg2">
                    <a:lumMod val="20000"/>
                    <a:lumOff val="80000"/>
                  </a:schemeClr>
                </a:solidFill>
              </a:rPr>
              <a:t>Probe Data is generated by monitoring the position of individual moving objects over space and time.</a:t>
            </a:r>
          </a:p>
          <a:p>
            <a:pPr defTabSz="914377" eaLnBrk="1" fontAlgn="auto" hangingPunct="1">
              <a:lnSpc>
                <a:spcPct val="130000"/>
              </a:lnSpc>
              <a:spcBef>
                <a:spcPts val="0"/>
              </a:spcBef>
              <a:spcAft>
                <a:spcPts val="0"/>
              </a:spcAft>
              <a:defRPr/>
            </a:pPr>
            <a:endParaRPr lang="en-US" altLang="zh-CN" sz="2400" dirty="0">
              <a:solidFill>
                <a:schemeClr val="bg1"/>
              </a:solidFill>
              <a:latin typeface="+mn-ea"/>
              <a:ea typeface="+mn-ea"/>
            </a:endParaRPr>
          </a:p>
        </p:txBody>
      </p:sp>
      <p:grpSp>
        <p:nvGrpSpPr>
          <p:cNvPr id="18435" name="组合 20">
            <a:extLst>
              <a:ext uri="{FF2B5EF4-FFF2-40B4-BE49-F238E27FC236}">
                <a16:creationId xmlns:a16="http://schemas.microsoft.com/office/drawing/2014/main" id="{E5AB5BE8-E3D1-4FC2-BFE6-4A7710B54F04}"/>
              </a:ext>
            </a:extLst>
          </p:cNvPr>
          <p:cNvGrpSpPr>
            <a:grpSpLocks/>
          </p:cNvGrpSpPr>
          <p:nvPr/>
        </p:nvGrpSpPr>
        <p:grpSpPr bwMode="auto">
          <a:xfrm>
            <a:off x="591232" y="525690"/>
            <a:ext cx="2728893" cy="584775"/>
            <a:chOff x="493007" y="224297"/>
            <a:chExt cx="2728362" cy="585929"/>
          </a:xfrm>
        </p:grpSpPr>
        <p:sp>
          <p:nvSpPr>
            <p:cNvPr id="18438" name="文本框 21">
              <a:extLst>
                <a:ext uri="{FF2B5EF4-FFF2-40B4-BE49-F238E27FC236}">
                  <a16:creationId xmlns:a16="http://schemas.microsoft.com/office/drawing/2014/main" id="{1C6CE0B9-52A2-407D-87FF-FEFA9E3502BF}"/>
                </a:ext>
              </a:extLst>
            </p:cNvPr>
            <p:cNvSpPr txBox="1">
              <a:spLocks noChangeArrowheads="1"/>
            </p:cNvSpPr>
            <p:nvPr/>
          </p:nvSpPr>
          <p:spPr bwMode="auto">
            <a:xfrm>
              <a:off x="830858" y="224297"/>
              <a:ext cx="2390511" cy="585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solidFill>
                    <a:srgbClr val="FFFFFF"/>
                  </a:solidFill>
                  <a:ea typeface="微软雅黑" panose="020B0503020204020204" pitchFamily="34" charset="-122"/>
                  <a:cs typeface="Arial" panose="020B0604020202020204" pitchFamily="34" charset="0"/>
                </a:rPr>
                <a:t>OVERVIEW</a:t>
              </a:r>
              <a:endParaRPr lang="zh-CN" altLang="en-US" sz="3200" dirty="0">
                <a:solidFill>
                  <a:srgbClr val="FFFFFF"/>
                </a:solidFill>
                <a:ea typeface="微软雅黑" panose="020B0503020204020204" pitchFamily="34" charset="-122"/>
                <a:cs typeface="Arial" panose="020B0604020202020204" pitchFamily="34" charset="0"/>
              </a:endParaRPr>
            </a:p>
          </p:txBody>
        </p:sp>
        <p:sp>
          <p:nvSpPr>
            <p:cNvPr id="23" name="等腰三角形 22">
              <a:extLst>
                <a:ext uri="{FF2B5EF4-FFF2-40B4-BE49-F238E27FC236}">
                  <a16:creationId xmlns:a16="http://schemas.microsoft.com/office/drawing/2014/main" id="{E983BA7E-8C1C-4FCE-A4E8-ED7F473046C0}"/>
                </a:ext>
              </a:extLst>
            </p:cNvPr>
            <p:cNvSpPr/>
            <p:nvPr/>
          </p:nvSpPr>
          <p:spPr>
            <a:xfrm rot="5400000">
              <a:off x="478481" y="420154"/>
              <a:ext cx="222689" cy="193638"/>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77" eaLnBrk="1" fontAlgn="auto" hangingPunct="1">
                <a:spcBef>
                  <a:spcPts val="0"/>
                </a:spcBef>
                <a:spcAft>
                  <a:spcPts val="0"/>
                </a:spcAft>
                <a:defRPr/>
              </a:pPr>
              <a:endParaRPr lang="zh-CN" altLang="en-US">
                <a:solidFill>
                  <a:srgbClr val="FFFFFF"/>
                </a:solidFil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a:extLst>
              <a:ext uri="{FF2B5EF4-FFF2-40B4-BE49-F238E27FC236}">
                <a16:creationId xmlns:a16="http://schemas.microsoft.com/office/drawing/2014/main" id="{E682D5CD-C313-4C2C-8C84-B5012CCEF495}"/>
              </a:ext>
            </a:extLst>
          </p:cNvPr>
          <p:cNvSpPr txBox="1"/>
          <p:nvPr/>
        </p:nvSpPr>
        <p:spPr>
          <a:xfrm>
            <a:off x="823572" y="1349829"/>
            <a:ext cx="10256798" cy="2800765"/>
          </a:xfrm>
          <a:prstGeom prst="rect">
            <a:avLst/>
          </a:prstGeom>
          <a:noFill/>
        </p:spPr>
        <p:txBody>
          <a:bodyPr wrap="square" lIns="0" tIns="45719" rIns="0" bIns="45719">
            <a:spAutoFit/>
          </a:bodyPr>
          <a:lstStyle/>
          <a:p>
            <a:pPr marL="457200" indent="-457200">
              <a:buFont typeface="Arial" panose="020B0604020202020204" pitchFamily="34" charset="0"/>
              <a:buChar char="•"/>
            </a:pPr>
            <a:r>
              <a:rPr lang="en-US" altLang="zh-TW" sz="2400" dirty="0">
                <a:solidFill>
                  <a:schemeClr val="bg2">
                    <a:lumMod val="20000"/>
                    <a:lumOff val="80000"/>
                  </a:schemeClr>
                </a:solidFill>
              </a:rPr>
              <a:t>Implement the map-matching of probe points to road links. </a:t>
            </a:r>
          </a:p>
          <a:p>
            <a:pPr marL="457200" indent="-457200">
              <a:buFont typeface="Arial" panose="020B0604020202020204" pitchFamily="34" charset="0"/>
              <a:buChar char="•"/>
            </a:pPr>
            <a:r>
              <a:rPr lang="en-US" altLang="zh-TW" sz="2400" dirty="0">
                <a:solidFill>
                  <a:schemeClr val="bg2">
                    <a:lumMod val="20000"/>
                    <a:lumOff val="80000"/>
                  </a:schemeClr>
                </a:solidFill>
              </a:rPr>
              <a:t>To derive road slope for the links given in the link data file.</a:t>
            </a:r>
          </a:p>
          <a:p>
            <a:pPr marL="457200" indent="-457200">
              <a:buFont typeface="Arial" panose="020B0604020202020204" pitchFamily="34" charset="0"/>
              <a:buChar char="•"/>
            </a:pPr>
            <a:r>
              <a:rPr lang="en-US" altLang="zh-TW" sz="2400" dirty="0">
                <a:solidFill>
                  <a:schemeClr val="bg2">
                    <a:lumMod val="20000"/>
                    <a:lumOff val="80000"/>
                  </a:schemeClr>
                </a:solidFill>
              </a:rPr>
              <a:t>As an application of Probe Data we derive road slope for each road link.</a:t>
            </a:r>
          </a:p>
          <a:p>
            <a:pPr marL="457200" indent="-457200">
              <a:buFont typeface="Arial" panose="020B0604020202020204" pitchFamily="34" charset="0"/>
              <a:buChar char="•"/>
            </a:pPr>
            <a:r>
              <a:rPr lang="en-US" altLang="zh-TW" sz="2400" dirty="0">
                <a:solidFill>
                  <a:schemeClr val="bg2">
                    <a:lumMod val="20000"/>
                    <a:lumOff val="80000"/>
                  </a:schemeClr>
                </a:solidFill>
              </a:rPr>
              <a:t>Calculate the slope of links based on the information available in map.</a:t>
            </a:r>
          </a:p>
          <a:p>
            <a:pPr marL="457200" indent="-457200">
              <a:buFont typeface="Arial" panose="020B0604020202020204" pitchFamily="34" charset="0"/>
              <a:buChar char="•"/>
            </a:pPr>
            <a:r>
              <a:rPr lang="en-US" altLang="zh-TW" sz="2400" dirty="0">
                <a:solidFill>
                  <a:schemeClr val="bg2">
                    <a:lumMod val="20000"/>
                    <a:lumOff val="80000"/>
                  </a:schemeClr>
                </a:solidFill>
              </a:rPr>
              <a:t>Match these probe points and verify our results against given slope data in link file.</a:t>
            </a:r>
          </a:p>
          <a:p>
            <a:pPr marL="457200" indent="-457200">
              <a:buFont typeface="Arial" panose="020B0604020202020204" pitchFamily="34" charset="0"/>
              <a:buChar char="•"/>
            </a:pPr>
            <a:endParaRPr lang="en-US" altLang="zh-TW" sz="3200" dirty="0">
              <a:solidFill>
                <a:schemeClr val="bg1"/>
              </a:solidFill>
            </a:endParaRPr>
          </a:p>
        </p:txBody>
      </p:sp>
      <p:grpSp>
        <p:nvGrpSpPr>
          <p:cNvPr id="18435" name="组合 20">
            <a:extLst>
              <a:ext uri="{FF2B5EF4-FFF2-40B4-BE49-F238E27FC236}">
                <a16:creationId xmlns:a16="http://schemas.microsoft.com/office/drawing/2014/main" id="{E5AB5BE8-E3D1-4FC2-BFE6-4A7710B54F04}"/>
              </a:ext>
            </a:extLst>
          </p:cNvPr>
          <p:cNvGrpSpPr>
            <a:grpSpLocks/>
          </p:cNvGrpSpPr>
          <p:nvPr/>
        </p:nvGrpSpPr>
        <p:grpSpPr bwMode="auto">
          <a:xfrm>
            <a:off x="485655" y="290930"/>
            <a:ext cx="1251950" cy="584775"/>
            <a:chOff x="493007" y="224297"/>
            <a:chExt cx="1251706" cy="585929"/>
          </a:xfrm>
        </p:grpSpPr>
        <p:sp>
          <p:nvSpPr>
            <p:cNvPr id="18438" name="文本框 21">
              <a:extLst>
                <a:ext uri="{FF2B5EF4-FFF2-40B4-BE49-F238E27FC236}">
                  <a16:creationId xmlns:a16="http://schemas.microsoft.com/office/drawing/2014/main" id="{1C6CE0B9-52A2-407D-87FF-FEFA9E3502BF}"/>
                </a:ext>
              </a:extLst>
            </p:cNvPr>
            <p:cNvSpPr txBox="1">
              <a:spLocks noChangeArrowheads="1"/>
            </p:cNvSpPr>
            <p:nvPr/>
          </p:nvSpPr>
          <p:spPr bwMode="auto">
            <a:xfrm>
              <a:off x="830858" y="224297"/>
              <a:ext cx="913855" cy="585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solidFill>
                    <a:srgbClr val="FFFFFF"/>
                  </a:solidFill>
                  <a:ea typeface="微软雅黑" panose="020B0503020204020204" pitchFamily="34" charset="-122"/>
                  <a:cs typeface="Arial" panose="020B0604020202020204" pitchFamily="34" charset="0"/>
                </a:rPr>
                <a:t>AIM</a:t>
              </a:r>
              <a:endParaRPr lang="zh-CN" altLang="en-US" sz="3200" dirty="0">
                <a:solidFill>
                  <a:srgbClr val="FFFFFF"/>
                </a:solidFill>
                <a:ea typeface="微软雅黑" panose="020B0503020204020204" pitchFamily="34" charset="-122"/>
                <a:cs typeface="Arial" panose="020B0604020202020204" pitchFamily="34" charset="0"/>
              </a:endParaRPr>
            </a:p>
          </p:txBody>
        </p:sp>
        <p:sp>
          <p:nvSpPr>
            <p:cNvPr id="23" name="等腰三角形 22">
              <a:extLst>
                <a:ext uri="{FF2B5EF4-FFF2-40B4-BE49-F238E27FC236}">
                  <a16:creationId xmlns:a16="http://schemas.microsoft.com/office/drawing/2014/main" id="{E983BA7E-8C1C-4FCE-A4E8-ED7F473046C0}"/>
                </a:ext>
              </a:extLst>
            </p:cNvPr>
            <p:cNvSpPr/>
            <p:nvPr/>
          </p:nvSpPr>
          <p:spPr>
            <a:xfrm rot="5400000">
              <a:off x="478481" y="420154"/>
              <a:ext cx="222689" cy="193638"/>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77" eaLnBrk="1" fontAlgn="auto" hangingPunct="1">
                <a:spcBef>
                  <a:spcPts val="0"/>
                </a:spcBef>
                <a:spcAft>
                  <a:spcPts val="0"/>
                </a:spcAft>
                <a:defRPr/>
              </a:pPr>
              <a:endParaRPr lang="zh-CN" altLang="en-US">
                <a:solidFill>
                  <a:srgbClr val="FFFFFF"/>
                </a:solidFill>
              </a:endParaRPr>
            </a:p>
          </p:txBody>
        </p:sp>
      </p:grpSp>
    </p:spTree>
    <p:extLst>
      <p:ext uri="{BB962C8B-B14F-4D97-AF65-F5344CB8AC3E}">
        <p14:creationId xmlns:p14="http://schemas.microsoft.com/office/powerpoint/2010/main" val="19442922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386" name="组合 19">
            <a:extLst>
              <a:ext uri="{FF2B5EF4-FFF2-40B4-BE49-F238E27FC236}">
                <a16:creationId xmlns:a16="http://schemas.microsoft.com/office/drawing/2014/main" id="{9F326CF8-E6C9-462D-9524-EC8923CA1A25}"/>
              </a:ext>
            </a:extLst>
          </p:cNvPr>
          <p:cNvGrpSpPr>
            <a:grpSpLocks/>
          </p:cNvGrpSpPr>
          <p:nvPr/>
        </p:nvGrpSpPr>
        <p:grpSpPr bwMode="auto">
          <a:xfrm>
            <a:off x="517298" y="423862"/>
            <a:ext cx="3621863" cy="584775"/>
            <a:chOff x="538808" y="416763"/>
            <a:chExt cx="3621196" cy="585929"/>
          </a:xfrm>
        </p:grpSpPr>
        <p:sp>
          <p:nvSpPr>
            <p:cNvPr id="16388" name="文本框 20">
              <a:extLst>
                <a:ext uri="{FF2B5EF4-FFF2-40B4-BE49-F238E27FC236}">
                  <a16:creationId xmlns:a16="http://schemas.microsoft.com/office/drawing/2014/main" id="{4E8313E3-63AA-4A27-8868-18045C59BB11}"/>
                </a:ext>
              </a:extLst>
            </p:cNvPr>
            <p:cNvSpPr txBox="1">
              <a:spLocks noChangeArrowheads="1"/>
            </p:cNvSpPr>
            <p:nvPr/>
          </p:nvSpPr>
          <p:spPr bwMode="auto">
            <a:xfrm>
              <a:off x="830858" y="416763"/>
              <a:ext cx="3329146" cy="585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ea typeface="微软雅黑" panose="020B0503020204020204" pitchFamily="34" charset="-122"/>
                  <a:cs typeface="Arial" panose="020B0604020202020204" pitchFamily="34" charset="0"/>
                </a:rPr>
                <a:t>INTRODUCTION</a:t>
              </a:r>
              <a:endParaRPr lang="zh-CN" altLang="en-US" sz="3200" dirty="0">
                <a:ea typeface="微软雅黑" panose="020B0503020204020204" pitchFamily="34" charset="-122"/>
                <a:cs typeface="Arial" panose="020B0604020202020204" pitchFamily="34" charset="0"/>
              </a:endParaRPr>
            </a:p>
          </p:txBody>
        </p:sp>
        <p:sp>
          <p:nvSpPr>
            <p:cNvPr id="22" name="等腰三角形 21">
              <a:extLst>
                <a:ext uri="{FF2B5EF4-FFF2-40B4-BE49-F238E27FC236}">
                  <a16:creationId xmlns:a16="http://schemas.microsoft.com/office/drawing/2014/main" id="{B19EB546-5845-4825-88D7-566E05E4F02C}"/>
                </a:ext>
              </a:extLst>
            </p:cNvPr>
            <p:cNvSpPr/>
            <p:nvPr/>
          </p:nvSpPr>
          <p:spPr>
            <a:xfrm rot="5400000">
              <a:off x="524283" y="612907"/>
              <a:ext cx="222689" cy="19364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77" eaLnBrk="1" fontAlgn="auto" hangingPunct="1">
                <a:spcBef>
                  <a:spcPts val="0"/>
                </a:spcBef>
                <a:spcAft>
                  <a:spcPts val="0"/>
                </a:spcAft>
                <a:defRPr/>
              </a:pPr>
              <a:endParaRPr lang="zh-CN" altLang="en-US" dirty="0"/>
            </a:p>
          </p:txBody>
        </p:sp>
      </p:grpSp>
      <p:sp>
        <p:nvSpPr>
          <p:cNvPr id="2" name="矩形 1"/>
          <p:cNvSpPr/>
          <p:nvPr/>
        </p:nvSpPr>
        <p:spPr>
          <a:xfrm>
            <a:off x="471487" y="2438399"/>
            <a:ext cx="11110913" cy="1938992"/>
          </a:xfrm>
          <a:prstGeom prst="rect">
            <a:avLst/>
          </a:prstGeom>
        </p:spPr>
        <p:txBody>
          <a:bodyPr wrap="square">
            <a:spAutoFit/>
          </a:bodyPr>
          <a:lstStyle/>
          <a:p>
            <a:pPr marL="457200" indent="-457200">
              <a:buFont typeface="Arial" panose="020B0604020202020204" pitchFamily="34" charset="0"/>
              <a:buChar char="•"/>
            </a:pPr>
            <a:r>
              <a:rPr lang="en-US" altLang="zh-CN" sz="2400" dirty="0">
                <a:solidFill>
                  <a:schemeClr val="bg2">
                    <a:lumMod val="20000"/>
                    <a:lumOff val="80000"/>
                  </a:schemeClr>
                </a:solidFill>
              </a:rPr>
              <a:t>Probe data is the data which is generated by monitoring the position of individual vehicles like cars, buses, trains etc. over space and time using dedicated probe vehicles, mobile phones, sensors etc.</a:t>
            </a:r>
          </a:p>
          <a:p>
            <a:pPr marL="457200" indent="-457200">
              <a:buFont typeface="Arial" panose="020B0604020202020204" pitchFamily="34" charset="0"/>
              <a:buChar char="•"/>
            </a:pPr>
            <a:r>
              <a:rPr lang="en-US" altLang="zh-CN" sz="2400" dirty="0">
                <a:solidFill>
                  <a:schemeClr val="bg2">
                    <a:lumMod val="20000"/>
                    <a:lumOff val="80000"/>
                  </a:schemeClr>
                </a:solidFill>
              </a:rPr>
              <a:t>Data thus obtained is a time series of locations. It is in the form of (Latitude, Longitude, </a:t>
            </a:r>
            <a:r>
              <a:rPr lang="en-US" altLang="zh-CN" sz="2400" dirty="0" err="1">
                <a:solidFill>
                  <a:schemeClr val="bg2">
                    <a:lumMod val="20000"/>
                    <a:lumOff val="80000"/>
                  </a:schemeClr>
                </a:solidFill>
              </a:rPr>
              <a:t>TimeStamp</a:t>
            </a:r>
            <a:r>
              <a:rPr lang="en-US" altLang="zh-CN" sz="2400" dirty="0">
                <a:solidFill>
                  <a:schemeClr val="bg2">
                    <a:lumMod val="20000"/>
                    <a:lumOff val="80000"/>
                  </a:schemeClr>
                </a:solidFill>
              </a:rPr>
              <a:t>).</a:t>
            </a:r>
          </a:p>
        </p:txBody>
      </p:sp>
      <p:grpSp>
        <p:nvGrpSpPr>
          <p:cNvPr id="6" name="组合 19">
            <a:extLst>
              <a:ext uri="{FF2B5EF4-FFF2-40B4-BE49-F238E27FC236}">
                <a16:creationId xmlns:a16="http://schemas.microsoft.com/office/drawing/2014/main" id="{9F326CF8-E6C9-462D-9524-EC8923CA1A25}"/>
              </a:ext>
            </a:extLst>
          </p:cNvPr>
          <p:cNvGrpSpPr>
            <a:grpSpLocks/>
          </p:cNvGrpSpPr>
          <p:nvPr/>
        </p:nvGrpSpPr>
        <p:grpSpPr bwMode="auto">
          <a:xfrm>
            <a:off x="665164" y="1335087"/>
            <a:ext cx="2401588" cy="584775"/>
            <a:chOff x="59800" y="840757"/>
            <a:chExt cx="2401145" cy="585929"/>
          </a:xfrm>
        </p:grpSpPr>
        <p:sp>
          <p:nvSpPr>
            <p:cNvPr id="7" name="文本框 20">
              <a:extLst>
                <a:ext uri="{FF2B5EF4-FFF2-40B4-BE49-F238E27FC236}">
                  <a16:creationId xmlns:a16="http://schemas.microsoft.com/office/drawing/2014/main" id="{4E8313E3-63AA-4A27-8868-18045C59BB11}"/>
                </a:ext>
              </a:extLst>
            </p:cNvPr>
            <p:cNvSpPr txBox="1">
              <a:spLocks noChangeArrowheads="1"/>
            </p:cNvSpPr>
            <p:nvPr/>
          </p:nvSpPr>
          <p:spPr bwMode="auto">
            <a:xfrm>
              <a:off x="204011" y="840757"/>
              <a:ext cx="2256934" cy="585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ea typeface="微软雅黑" panose="020B0503020204020204" pitchFamily="34" charset="-122"/>
                  <a:cs typeface="Arial" panose="020B0604020202020204" pitchFamily="34" charset="0"/>
                </a:rPr>
                <a:t>Probe Data</a:t>
              </a:r>
              <a:endParaRPr lang="zh-CN" altLang="en-US" sz="3200" dirty="0">
                <a:ea typeface="微软雅黑" panose="020B0503020204020204" pitchFamily="34" charset="-122"/>
                <a:cs typeface="Arial" panose="020B0604020202020204" pitchFamily="34" charset="0"/>
              </a:endParaRPr>
            </a:p>
          </p:txBody>
        </p:sp>
        <p:sp>
          <p:nvSpPr>
            <p:cNvPr id="8" name="等腰三角形 7">
              <a:extLst>
                <a:ext uri="{FF2B5EF4-FFF2-40B4-BE49-F238E27FC236}">
                  <a16:creationId xmlns:a16="http://schemas.microsoft.com/office/drawing/2014/main" id="{B19EB546-5845-4825-88D7-566E05E4F02C}"/>
                </a:ext>
              </a:extLst>
            </p:cNvPr>
            <p:cNvSpPr/>
            <p:nvPr/>
          </p:nvSpPr>
          <p:spPr>
            <a:xfrm rot="5400000">
              <a:off x="45275" y="1016511"/>
              <a:ext cx="222689" cy="19364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77" eaLnBrk="1" fontAlgn="auto" hangingPunct="1">
                <a:spcBef>
                  <a:spcPts val="0"/>
                </a:spcBef>
                <a:spcAft>
                  <a:spcPts val="0"/>
                </a:spcAft>
                <a:defRPr/>
              </a:pPr>
              <a:endParaRPr lang="zh-CN" alt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386" name="组合 19">
            <a:extLst>
              <a:ext uri="{FF2B5EF4-FFF2-40B4-BE49-F238E27FC236}">
                <a16:creationId xmlns:a16="http://schemas.microsoft.com/office/drawing/2014/main" id="{9F326CF8-E6C9-462D-9524-EC8923CA1A25}"/>
              </a:ext>
            </a:extLst>
          </p:cNvPr>
          <p:cNvGrpSpPr>
            <a:grpSpLocks/>
          </p:cNvGrpSpPr>
          <p:nvPr/>
        </p:nvGrpSpPr>
        <p:grpSpPr bwMode="auto">
          <a:xfrm>
            <a:off x="471488" y="427166"/>
            <a:ext cx="3667672" cy="584775"/>
            <a:chOff x="493006" y="420074"/>
            <a:chExt cx="3666997" cy="585929"/>
          </a:xfrm>
        </p:grpSpPr>
        <p:sp>
          <p:nvSpPr>
            <p:cNvPr id="16388" name="文本框 20">
              <a:extLst>
                <a:ext uri="{FF2B5EF4-FFF2-40B4-BE49-F238E27FC236}">
                  <a16:creationId xmlns:a16="http://schemas.microsoft.com/office/drawing/2014/main" id="{4E8313E3-63AA-4A27-8868-18045C59BB11}"/>
                </a:ext>
              </a:extLst>
            </p:cNvPr>
            <p:cNvSpPr txBox="1">
              <a:spLocks noChangeArrowheads="1"/>
            </p:cNvSpPr>
            <p:nvPr/>
          </p:nvSpPr>
          <p:spPr bwMode="auto">
            <a:xfrm>
              <a:off x="830858" y="420074"/>
              <a:ext cx="3329145" cy="585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ea typeface="微软雅黑" panose="020B0503020204020204" pitchFamily="34" charset="-122"/>
                  <a:cs typeface="Arial" panose="020B0604020202020204" pitchFamily="34" charset="0"/>
                </a:rPr>
                <a:t>INTRODUCTION</a:t>
              </a:r>
              <a:endParaRPr lang="zh-CN" altLang="en-US" sz="3200" dirty="0">
                <a:ea typeface="微软雅黑" panose="020B0503020204020204" pitchFamily="34" charset="-122"/>
                <a:cs typeface="Arial" panose="020B0604020202020204" pitchFamily="34" charset="0"/>
              </a:endParaRPr>
            </a:p>
          </p:txBody>
        </p:sp>
        <p:sp>
          <p:nvSpPr>
            <p:cNvPr id="22" name="等腰三角形 21">
              <a:extLst>
                <a:ext uri="{FF2B5EF4-FFF2-40B4-BE49-F238E27FC236}">
                  <a16:creationId xmlns:a16="http://schemas.microsoft.com/office/drawing/2014/main" id="{B19EB546-5845-4825-88D7-566E05E4F02C}"/>
                </a:ext>
              </a:extLst>
            </p:cNvPr>
            <p:cNvSpPr/>
            <p:nvPr/>
          </p:nvSpPr>
          <p:spPr>
            <a:xfrm rot="5400000">
              <a:off x="478481" y="616218"/>
              <a:ext cx="222689" cy="19364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77" eaLnBrk="1" fontAlgn="auto" hangingPunct="1">
                <a:spcBef>
                  <a:spcPts val="0"/>
                </a:spcBef>
                <a:spcAft>
                  <a:spcPts val="0"/>
                </a:spcAft>
                <a:defRPr/>
              </a:pPr>
              <a:endParaRPr lang="zh-CN" altLang="en-US"/>
            </a:p>
          </p:txBody>
        </p:sp>
      </p:grpSp>
      <p:sp>
        <p:nvSpPr>
          <p:cNvPr id="2" name="矩形 1"/>
          <p:cNvSpPr/>
          <p:nvPr/>
        </p:nvSpPr>
        <p:spPr>
          <a:xfrm>
            <a:off x="568326" y="2471235"/>
            <a:ext cx="10417353" cy="1200329"/>
          </a:xfrm>
          <a:prstGeom prst="rect">
            <a:avLst/>
          </a:prstGeom>
        </p:spPr>
        <p:txBody>
          <a:bodyPr wrap="square">
            <a:spAutoFit/>
          </a:bodyPr>
          <a:lstStyle/>
          <a:p>
            <a:pPr marL="457200" indent="-457200">
              <a:buFont typeface="Arial" panose="020B0604020202020204" pitchFamily="34" charset="0"/>
              <a:buChar char="•"/>
            </a:pPr>
            <a:r>
              <a:rPr lang="en-US" altLang="zh-CN" sz="2400" dirty="0">
                <a:solidFill>
                  <a:schemeClr val="bg2">
                    <a:lumMod val="20000"/>
                    <a:lumOff val="80000"/>
                  </a:schemeClr>
                </a:solidFill>
              </a:rPr>
              <a:t>The link data is information of road segments (links). </a:t>
            </a:r>
          </a:p>
          <a:p>
            <a:pPr marL="457200" indent="-457200">
              <a:buFont typeface="Arial" panose="020B0604020202020204" pitchFamily="34" charset="0"/>
              <a:buChar char="•"/>
            </a:pPr>
            <a:r>
              <a:rPr lang="en-US" altLang="zh-CN" sz="2400" dirty="0">
                <a:solidFill>
                  <a:schemeClr val="bg2">
                    <a:lumMod val="20000"/>
                    <a:lumOff val="80000"/>
                  </a:schemeClr>
                </a:solidFill>
              </a:rPr>
              <a:t>It consist of data for the links that probe points can be map-matched to.</a:t>
            </a:r>
          </a:p>
          <a:p>
            <a:pPr marL="457200" indent="-457200">
              <a:buFont typeface="Arial" panose="020B0604020202020204" pitchFamily="34" charset="0"/>
              <a:buChar char="•"/>
            </a:pPr>
            <a:r>
              <a:rPr lang="en-US" altLang="zh-CN" sz="2400" dirty="0">
                <a:solidFill>
                  <a:schemeClr val="bg2">
                    <a:lumMod val="20000"/>
                    <a:lumOff val="80000"/>
                  </a:schemeClr>
                </a:solidFill>
              </a:rPr>
              <a:t>It consist of </a:t>
            </a:r>
            <a:r>
              <a:rPr lang="en-US" altLang="zh-CN" sz="2400" dirty="0" err="1">
                <a:solidFill>
                  <a:schemeClr val="bg2">
                    <a:lumMod val="20000"/>
                    <a:lumOff val="80000"/>
                  </a:schemeClr>
                </a:solidFill>
              </a:rPr>
              <a:t>linkPVID</a:t>
            </a:r>
            <a:r>
              <a:rPr lang="en-US" altLang="zh-CN" sz="2400" dirty="0">
                <a:solidFill>
                  <a:schemeClr val="bg2">
                    <a:lumMod val="20000"/>
                    <a:lumOff val="80000"/>
                  </a:schemeClr>
                </a:solidFill>
              </a:rPr>
              <a:t>, length, </a:t>
            </a:r>
            <a:r>
              <a:rPr lang="en-US" altLang="zh-CN" sz="2400" dirty="0" err="1">
                <a:solidFill>
                  <a:schemeClr val="bg2">
                    <a:lumMod val="20000"/>
                    <a:lumOff val="80000"/>
                  </a:schemeClr>
                </a:solidFill>
              </a:rPr>
              <a:t>directionOfTravel</a:t>
            </a:r>
            <a:r>
              <a:rPr lang="en-US" altLang="zh-CN" sz="2400" dirty="0">
                <a:solidFill>
                  <a:schemeClr val="bg2">
                    <a:lumMod val="20000"/>
                    <a:lumOff val="80000"/>
                  </a:schemeClr>
                </a:solidFill>
              </a:rPr>
              <a:t> </a:t>
            </a:r>
            <a:r>
              <a:rPr lang="en-US" altLang="zh-CN" sz="2400" dirty="0" err="1">
                <a:solidFill>
                  <a:schemeClr val="bg2">
                    <a:lumMod val="20000"/>
                    <a:lumOff val="80000"/>
                  </a:schemeClr>
                </a:solidFill>
              </a:rPr>
              <a:t>etc</a:t>
            </a:r>
            <a:endParaRPr lang="en-US" altLang="zh-CN" sz="2400" dirty="0">
              <a:solidFill>
                <a:schemeClr val="bg2">
                  <a:lumMod val="20000"/>
                  <a:lumOff val="80000"/>
                </a:schemeClr>
              </a:solidFill>
            </a:endParaRPr>
          </a:p>
        </p:txBody>
      </p:sp>
      <p:grpSp>
        <p:nvGrpSpPr>
          <p:cNvPr id="6" name="组合 19">
            <a:extLst>
              <a:ext uri="{FF2B5EF4-FFF2-40B4-BE49-F238E27FC236}">
                <a16:creationId xmlns:a16="http://schemas.microsoft.com/office/drawing/2014/main" id="{9F326CF8-E6C9-462D-9524-EC8923CA1A25}"/>
              </a:ext>
            </a:extLst>
          </p:cNvPr>
          <p:cNvGrpSpPr>
            <a:grpSpLocks/>
          </p:cNvGrpSpPr>
          <p:nvPr/>
        </p:nvGrpSpPr>
        <p:grpSpPr bwMode="auto">
          <a:xfrm>
            <a:off x="1098451" y="1011940"/>
            <a:ext cx="2109584" cy="584775"/>
            <a:chOff x="493007" y="516972"/>
            <a:chExt cx="2109196" cy="585929"/>
          </a:xfrm>
        </p:grpSpPr>
        <p:sp>
          <p:nvSpPr>
            <p:cNvPr id="7" name="文本框 20">
              <a:extLst>
                <a:ext uri="{FF2B5EF4-FFF2-40B4-BE49-F238E27FC236}">
                  <a16:creationId xmlns:a16="http://schemas.microsoft.com/office/drawing/2014/main" id="{4E8313E3-63AA-4A27-8868-18045C59BB11}"/>
                </a:ext>
              </a:extLst>
            </p:cNvPr>
            <p:cNvSpPr txBox="1">
              <a:spLocks noChangeArrowheads="1"/>
            </p:cNvSpPr>
            <p:nvPr/>
          </p:nvSpPr>
          <p:spPr bwMode="auto">
            <a:xfrm>
              <a:off x="686646" y="516972"/>
              <a:ext cx="1915557" cy="585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ea typeface="微软雅黑" panose="020B0503020204020204" pitchFamily="34" charset="-122"/>
                  <a:cs typeface="Arial" panose="020B0604020202020204" pitchFamily="34" charset="0"/>
                </a:rPr>
                <a:t>Link Data</a:t>
              </a:r>
              <a:endParaRPr lang="zh-CN" altLang="en-US" sz="3200" dirty="0">
                <a:ea typeface="微软雅黑" panose="020B0503020204020204" pitchFamily="34" charset="-122"/>
                <a:cs typeface="Arial" panose="020B0604020202020204" pitchFamily="34" charset="0"/>
              </a:endParaRPr>
            </a:p>
          </p:txBody>
        </p:sp>
        <p:sp>
          <p:nvSpPr>
            <p:cNvPr id="8" name="等腰三角形 7">
              <a:extLst>
                <a:ext uri="{FF2B5EF4-FFF2-40B4-BE49-F238E27FC236}">
                  <a16:creationId xmlns:a16="http://schemas.microsoft.com/office/drawing/2014/main" id="{B19EB546-5845-4825-88D7-566E05E4F02C}"/>
                </a:ext>
              </a:extLst>
            </p:cNvPr>
            <p:cNvSpPr/>
            <p:nvPr/>
          </p:nvSpPr>
          <p:spPr>
            <a:xfrm rot="5400000">
              <a:off x="478482" y="713117"/>
              <a:ext cx="222689" cy="19364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77" eaLnBrk="1" fontAlgn="auto" hangingPunct="1">
                <a:spcBef>
                  <a:spcPts val="0"/>
                </a:spcBef>
                <a:spcAft>
                  <a:spcPts val="0"/>
                </a:spcAft>
                <a:defRPr/>
              </a:pPr>
              <a:endParaRPr lang="zh-CN" altLang="en-US"/>
            </a:p>
          </p:txBody>
        </p:sp>
      </p:grpSp>
    </p:spTree>
    <p:extLst>
      <p:ext uri="{BB962C8B-B14F-4D97-AF65-F5344CB8AC3E}">
        <p14:creationId xmlns:p14="http://schemas.microsoft.com/office/powerpoint/2010/main" val="6938687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386" name="组合 19">
            <a:extLst>
              <a:ext uri="{FF2B5EF4-FFF2-40B4-BE49-F238E27FC236}">
                <a16:creationId xmlns:a16="http://schemas.microsoft.com/office/drawing/2014/main" id="{9F326CF8-E6C9-462D-9524-EC8923CA1A25}"/>
              </a:ext>
            </a:extLst>
          </p:cNvPr>
          <p:cNvGrpSpPr>
            <a:grpSpLocks/>
          </p:cNvGrpSpPr>
          <p:nvPr/>
        </p:nvGrpSpPr>
        <p:grpSpPr bwMode="auto">
          <a:xfrm>
            <a:off x="471489" y="412750"/>
            <a:ext cx="3667671" cy="584775"/>
            <a:chOff x="493007" y="405629"/>
            <a:chExt cx="3666996" cy="585929"/>
          </a:xfrm>
        </p:grpSpPr>
        <p:sp>
          <p:nvSpPr>
            <p:cNvPr id="16388" name="文本框 20">
              <a:extLst>
                <a:ext uri="{FF2B5EF4-FFF2-40B4-BE49-F238E27FC236}">
                  <a16:creationId xmlns:a16="http://schemas.microsoft.com/office/drawing/2014/main" id="{4E8313E3-63AA-4A27-8868-18045C59BB11}"/>
                </a:ext>
              </a:extLst>
            </p:cNvPr>
            <p:cNvSpPr txBox="1">
              <a:spLocks noChangeArrowheads="1"/>
            </p:cNvSpPr>
            <p:nvPr/>
          </p:nvSpPr>
          <p:spPr bwMode="auto">
            <a:xfrm>
              <a:off x="830858" y="405629"/>
              <a:ext cx="3329145" cy="585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ea typeface="微软雅黑" panose="020B0503020204020204" pitchFamily="34" charset="-122"/>
                  <a:cs typeface="Arial" panose="020B0604020202020204" pitchFamily="34" charset="0"/>
                </a:rPr>
                <a:t>INTRODUCTION</a:t>
              </a:r>
              <a:endParaRPr lang="zh-CN" altLang="en-US" sz="3200" dirty="0">
                <a:ea typeface="微软雅黑" panose="020B0503020204020204" pitchFamily="34" charset="-122"/>
                <a:cs typeface="Arial" panose="020B0604020202020204" pitchFamily="34" charset="0"/>
              </a:endParaRPr>
            </a:p>
          </p:txBody>
        </p:sp>
        <p:sp>
          <p:nvSpPr>
            <p:cNvPr id="22" name="等腰三角形 21">
              <a:extLst>
                <a:ext uri="{FF2B5EF4-FFF2-40B4-BE49-F238E27FC236}">
                  <a16:creationId xmlns:a16="http://schemas.microsoft.com/office/drawing/2014/main" id="{B19EB546-5845-4825-88D7-566E05E4F02C}"/>
                </a:ext>
              </a:extLst>
            </p:cNvPr>
            <p:cNvSpPr/>
            <p:nvPr/>
          </p:nvSpPr>
          <p:spPr>
            <a:xfrm rot="5400000">
              <a:off x="478482" y="601773"/>
              <a:ext cx="222689" cy="19364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77" eaLnBrk="1" fontAlgn="auto" hangingPunct="1">
                <a:spcBef>
                  <a:spcPts val="0"/>
                </a:spcBef>
                <a:spcAft>
                  <a:spcPts val="0"/>
                </a:spcAft>
                <a:defRPr/>
              </a:pPr>
              <a:endParaRPr lang="zh-CN" altLang="en-US"/>
            </a:p>
          </p:txBody>
        </p:sp>
      </p:grpSp>
      <p:sp>
        <p:nvSpPr>
          <p:cNvPr id="2" name="矩形 1"/>
          <p:cNvSpPr/>
          <p:nvPr/>
        </p:nvSpPr>
        <p:spPr>
          <a:xfrm>
            <a:off x="665164" y="1802200"/>
            <a:ext cx="5446715" cy="4154984"/>
          </a:xfrm>
          <a:prstGeom prst="rect">
            <a:avLst/>
          </a:prstGeom>
        </p:spPr>
        <p:txBody>
          <a:bodyPr wrap="square">
            <a:spAutoFit/>
          </a:bodyPr>
          <a:lstStyle/>
          <a:p>
            <a:pPr marL="457200" indent="-457200">
              <a:buFont typeface="Arial" panose="020B0604020202020204" pitchFamily="34" charset="0"/>
              <a:buChar char="•"/>
            </a:pPr>
            <a:r>
              <a:rPr lang="en-US" altLang="zh-CN" sz="2400" dirty="0">
                <a:solidFill>
                  <a:schemeClr val="bg2">
                    <a:lumMod val="20000"/>
                    <a:lumOff val="80000"/>
                  </a:schemeClr>
                </a:solidFill>
              </a:rPr>
              <a:t>The GPS probe data collected is mostly inaccurate and can be accounted to the  noise and sparseness of the data, which paves way to the concept of map matching where in we try and map the individual probe data points to the closest link/segment which forms a part of the complete path. This process is termed as map-matching.</a:t>
            </a:r>
          </a:p>
        </p:txBody>
      </p:sp>
      <p:grpSp>
        <p:nvGrpSpPr>
          <p:cNvPr id="6" name="组合 19">
            <a:extLst>
              <a:ext uri="{FF2B5EF4-FFF2-40B4-BE49-F238E27FC236}">
                <a16:creationId xmlns:a16="http://schemas.microsoft.com/office/drawing/2014/main" id="{9F326CF8-E6C9-462D-9524-EC8923CA1A25}"/>
              </a:ext>
            </a:extLst>
          </p:cNvPr>
          <p:cNvGrpSpPr>
            <a:grpSpLocks/>
          </p:cNvGrpSpPr>
          <p:nvPr/>
        </p:nvGrpSpPr>
        <p:grpSpPr bwMode="auto">
          <a:xfrm>
            <a:off x="1167882" y="892331"/>
            <a:ext cx="2971278" cy="584775"/>
            <a:chOff x="562425" y="397127"/>
            <a:chExt cx="2970733" cy="585929"/>
          </a:xfrm>
        </p:grpSpPr>
        <p:sp>
          <p:nvSpPr>
            <p:cNvPr id="7" name="文本框 20">
              <a:extLst>
                <a:ext uri="{FF2B5EF4-FFF2-40B4-BE49-F238E27FC236}">
                  <a16:creationId xmlns:a16="http://schemas.microsoft.com/office/drawing/2014/main" id="{4E8313E3-63AA-4A27-8868-18045C59BB11}"/>
                </a:ext>
              </a:extLst>
            </p:cNvPr>
            <p:cNvSpPr txBox="1">
              <a:spLocks noChangeArrowheads="1"/>
            </p:cNvSpPr>
            <p:nvPr/>
          </p:nvSpPr>
          <p:spPr bwMode="auto">
            <a:xfrm>
              <a:off x="776178" y="397127"/>
              <a:ext cx="2756980" cy="585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ea typeface="微软雅黑" panose="020B0503020204020204" pitchFamily="34" charset="-122"/>
                  <a:cs typeface="Arial" panose="020B0604020202020204" pitchFamily="34" charset="0"/>
                </a:rPr>
                <a:t>Map matching</a:t>
              </a:r>
              <a:endParaRPr lang="zh-CN" altLang="en-US" sz="3200" dirty="0">
                <a:ea typeface="微软雅黑" panose="020B0503020204020204" pitchFamily="34" charset="-122"/>
                <a:cs typeface="Arial" panose="020B0604020202020204" pitchFamily="34" charset="0"/>
              </a:endParaRPr>
            </a:p>
          </p:txBody>
        </p:sp>
        <p:sp>
          <p:nvSpPr>
            <p:cNvPr id="8" name="等腰三角形 7">
              <a:extLst>
                <a:ext uri="{FF2B5EF4-FFF2-40B4-BE49-F238E27FC236}">
                  <a16:creationId xmlns:a16="http://schemas.microsoft.com/office/drawing/2014/main" id="{B19EB546-5845-4825-88D7-566E05E4F02C}"/>
                </a:ext>
              </a:extLst>
            </p:cNvPr>
            <p:cNvSpPr/>
            <p:nvPr/>
          </p:nvSpPr>
          <p:spPr>
            <a:xfrm rot="5400000">
              <a:off x="547900" y="606829"/>
              <a:ext cx="222689" cy="19364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77" eaLnBrk="1" fontAlgn="auto" hangingPunct="1">
                <a:spcBef>
                  <a:spcPts val="0"/>
                </a:spcBef>
                <a:spcAft>
                  <a:spcPts val="0"/>
                </a:spcAft>
                <a:defRPr/>
              </a:pPr>
              <a:endParaRPr lang="zh-CN" altLang="en-US"/>
            </a:p>
          </p:txBody>
        </p:sp>
      </p:grpSp>
      <p:pic>
        <p:nvPicPr>
          <p:cNvPr id="3" name="图片 2"/>
          <p:cNvPicPr>
            <a:picLocks noChangeAspect="1"/>
          </p:cNvPicPr>
          <p:nvPr/>
        </p:nvPicPr>
        <p:blipFill>
          <a:blip r:embed="rId3"/>
          <a:stretch>
            <a:fillRect/>
          </a:stretch>
        </p:blipFill>
        <p:spPr>
          <a:xfrm>
            <a:off x="7678288" y="892331"/>
            <a:ext cx="3936986" cy="7949694"/>
          </a:xfrm>
          <a:prstGeom prst="rect">
            <a:avLst/>
          </a:prstGeom>
        </p:spPr>
      </p:pic>
    </p:spTree>
    <p:extLst>
      <p:ext uri="{BB962C8B-B14F-4D97-AF65-F5344CB8AC3E}">
        <p14:creationId xmlns:p14="http://schemas.microsoft.com/office/powerpoint/2010/main" val="40606958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386" name="组合 19">
            <a:extLst>
              <a:ext uri="{FF2B5EF4-FFF2-40B4-BE49-F238E27FC236}">
                <a16:creationId xmlns:a16="http://schemas.microsoft.com/office/drawing/2014/main" id="{9F326CF8-E6C9-462D-9524-EC8923CA1A25}"/>
              </a:ext>
            </a:extLst>
          </p:cNvPr>
          <p:cNvGrpSpPr>
            <a:grpSpLocks/>
          </p:cNvGrpSpPr>
          <p:nvPr/>
        </p:nvGrpSpPr>
        <p:grpSpPr bwMode="auto">
          <a:xfrm>
            <a:off x="471489" y="363960"/>
            <a:ext cx="3667671" cy="584775"/>
            <a:chOff x="493007" y="356743"/>
            <a:chExt cx="3666996" cy="585929"/>
          </a:xfrm>
        </p:grpSpPr>
        <p:sp>
          <p:nvSpPr>
            <p:cNvPr id="16388" name="文本框 20">
              <a:extLst>
                <a:ext uri="{FF2B5EF4-FFF2-40B4-BE49-F238E27FC236}">
                  <a16:creationId xmlns:a16="http://schemas.microsoft.com/office/drawing/2014/main" id="{4E8313E3-63AA-4A27-8868-18045C59BB11}"/>
                </a:ext>
              </a:extLst>
            </p:cNvPr>
            <p:cNvSpPr txBox="1">
              <a:spLocks noChangeArrowheads="1"/>
            </p:cNvSpPr>
            <p:nvPr/>
          </p:nvSpPr>
          <p:spPr bwMode="auto">
            <a:xfrm>
              <a:off x="830858" y="356743"/>
              <a:ext cx="3329145" cy="585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ea typeface="微软雅黑" panose="020B0503020204020204" pitchFamily="34" charset="-122"/>
                  <a:cs typeface="Arial" panose="020B0604020202020204" pitchFamily="34" charset="0"/>
                </a:rPr>
                <a:t>INTRODUCTION</a:t>
              </a:r>
              <a:endParaRPr lang="zh-CN" altLang="en-US" sz="3200" dirty="0">
                <a:ea typeface="微软雅黑" panose="020B0503020204020204" pitchFamily="34" charset="-122"/>
                <a:cs typeface="Arial" panose="020B0604020202020204" pitchFamily="34" charset="0"/>
              </a:endParaRPr>
            </a:p>
          </p:txBody>
        </p:sp>
        <p:sp>
          <p:nvSpPr>
            <p:cNvPr id="22" name="等腰三角形 21">
              <a:extLst>
                <a:ext uri="{FF2B5EF4-FFF2-40B4-BE49-F238E27FC236}">
                  <a16:creationId xmlns:a16="http://schemas.microsoft.com/office/drawing/2014/main" id="{B19EB546-5845-4825-88D7-566E05E4F02C}"/>
                </a:ext>
              </a:extLst>
            </p:cNvPr>
            <p:cNvSpPr/>
            <p:nvPr/>
          </p:nvSpPr>
          <p:spPr>
            <a:xfrm rot="5400000">
              <a:off x="478482" y="552887"/>
              <a:ext cx="222689" cy="19364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77" eaLnBrk="1" fontAlgn="auto" hangingPunct="1">
                <a:spcBef>
                  <a:spcPts val="0"/>
                </a:spcBef>
                <a:spcAft>
                  <a:spcPts val="0"/>
                </a:spcAft>
                <a:defRPr/>
              </a:pPr>
              <a:endParaRPr lang="zh-CN" altLang="en-US"/>
            </a:p>
          </p:txBody>
        </p:sp>
      </p:grpSp>
      <p:sp>
        <p:nvSpPr>
          <p:cNvPr id="2" name="矩形 1"/>
          <p:cNvSpPr/>
          <p:nvPr/>
        </p:nvSpPr>
        <p:spPr>
          <a:xfrm>
            <a:off x="471488" y="1567543"/>
            <a:ext cx="5961969" cy="4893647"/>
          </a:xfrm>
          <a:prstGeom prst="rect">
            <a:avLst/>
          </a:prstGeom>
        </p:spPr>
        <p:txBody>
          <a:bodyPr wrap="square">
            <a:spAutoFit/>
          </a:bodyPr>
          <a:lstStyle/>
          <a:p>
            <a:pPr marL="457200" indent="-457200">
              <a:buFont typeface="Arial" panose="020B0604020202020204" pitchFamily="34" charset="0"/>
              <a:buChar char="•"/>
            </a:pPr>
            <a:r>
              <a:rPr lang="en-US" altLang="zh-CN" sz="2400" dirty="0">
                <a:solidFill>
                  <a:schemeClr val="bg2">
                    <a:lumMod val="20000"/>
                    <a:lumOff val="80000"/>
                  </a:schemeClr>
                </a:solidFill>
              </a:rPr>
              <a:t>Global algorithms batch process the entire input trajectory before generating the solution. </a:t>
            </a:r>
          </a:p>
          <a:p>
            <a:pPr marL="457200" indent="-457200">
              <a:buFont typeface="Arial" panose="020B0604020202020204" pitchFamily="34" charset="0"/>
              <a:buChar char="•"/>
            </a:pPr>
            <a:r>
              <a:rPr lang="en-US" altLang="zh-CN" sz="2400" dirty="0">
                <a:solidFill>
                  <a:schemeClr val="bg2">
                    <a:lumMod val="20000"/>
                    <a:lumOff val="80000"/>
                  </a:schemeClr>
                </a:solidFill>
              </a:rPr>
              <a:t>Incremental/online algorithms employ localizing strategies that divide the input trajectory into smaller segments and process them sequentially, sometimes resulting in a suboptimal solution.</a:t>
            </a:r>
          </a:p>
          <a:p>
            <a:pPr marL="457200" indent="-457200">
              <a:buFont typeface="Arial" panose="020B0604020202020204" pitchFamily="34" charset="0"/>
              <a:buChar char="•"/>
            </a:pPr>
            <a:r>
              <a:rPr lang="en-US" altLang="zh-CN" sz="2400" dirty="0">
                <a:solidFill>
                  <a:schemeClr val="bg2">
                    <a:lumMod val="20000"/>
                    <a:lumOff val="80000"/>
                  </a:schemeClr>
                </a:solidFill>
              </a:rPr>
              <a:t>For each probe point compute the perpendicular intersection of the probe point’s projection onto each segment/link.</a:t>
            </a:r>
          </a:p>
        </p:txBody>
      </p:sp>
      <p:grpSp>
        <p:nvGrpSpPr>
          <p:cNvPr id="6" name="组合 19">
            <a:extLst>
              <a:ext uri="{FF2B5EF4-FFF2-40B4-BE49-F238E27FC236}">
                <a16:creationId xmlns:a16="http://schemas.microsoft.com/office/drawing/2014/main" id="{9F326CF8-E6C9-462D-9524-EC8923CA1A25}"/>
              </a:ext>
            </a:extLst>
          </p:cNvPr>
          <p:cNvGrpSpPr>
            <a:grpSpLocks/>
          </p:cNvGrpSpPr>
          <p:nvPr/>
        </p:nvGrpSpPr>
        <p:grpSpPr bwMode="auto">
          <a:xfrm>
            <a:off x="1098451" y="899659"/>
            <a:ext cx="3040709" cy="584775"/>
            <a:chOff x="493007" y="404470"/>
            <a:chExt cx="3040151" cy="585929"/>
          </a:xfrm>
        </p:grpSpPr>
        <p:sp>
          <p:nvSpPr>
            <p:cNvPr id="7" name="文本框 20">
              <a:extLst>
                <a:ext uri="{FF2B5EF4-FFF2-40B4-BE49-F238E27FC236}">
                  <a16:creationId xmlns:a16="http://schemas.microsoft.com/office/drawing/2014/main" id="{4E8313E3-63AA-4A27-8868-18045C59BB11}"/>
                </a:ext>
              </a:extLst>
            </p:cNvPr>
            <p:cNvSpPr txBox="1">
              <a:spLocks noChangeArrowheads="1"/>
            </p:cNvSpPr>
            <p:nvPr/>
          </p:nvSpPr>
          <p:spPr bwMode="auto">
            <a:xfrm>
              <a:off x="776178" y="404470"/>
              <a:ext cx="2756980" cy="585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ea typeface="微软雅黑" panose="020B0503020204020204" pitchFamily="34" charset="-122"/>
                  <a:cs typeface="Arial" panose="020B0604020202020204" pitchFamily="34" charset="0"/>
                </a:rPr>
                <a:t>Map matching</a:t>
              </a:r>
              <a:endParaRPr lang="zh-CN" altLang="en-US" sz="3200" dirty="0">
                <a:ea typeface="微软雅黑" panose="020B0503020204020204" pitchFamily="34" charset="-122"/>
                <a:cs typeface="Arial" panose="020B0604020202020204" pitchFamily="34" charset="0"/>
              </a:endParaRPr>
            </a:p>
          </p:txBody>
        </p:sp>
        <p:sp>
          <p:nvSpPr>
            <p:cNvPr id="8" name="等腰三角形 7">
              <a:extLst>
                <a:ext uri="{FF2B5EF4-FFF2-40B4-BE49-F238E27FC236}">
                  <a16:creationId xmlns:a16="http://schemas.microsoft.com/office/drawing/2014/main" id="{B19EB546-5845-4825-88D7-566E05E4F02C}"/>
                </a:ext>
              </a:extLst>
            </p:cNvPr>
            <p:cNvSpPr/>
            <p:nvPr/>
          </p:nvSpPr>
          <p:spPr>
            <a:xfrm rot="5400000">
              <a:off x="478482" y="600614"/>
              <a:ext cx="222689" cy="19364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77" eaLnBrk="1" fontAlgn="auto" hangingPunct="1">
                <a:spcBef>
                  <a:spcPts val="0"/>
                </a:spcBef>
                <a:spcAft>
                  <a:spcPts val="0"/>
                </a:spcAft>
                <a:defRPr/>
              </a:pPr>
              <a:endParaRPr lang="zh-CN" altLang="en-US"/>
            </a:p>
          </p:txBody>
        </p:sp>
      </p:grpSp>
      <p:pic>
        <p:nvPicPr>
          <p:cNvPr id="4" name="图片 3"/>
          <p:cNvPicPr>
            <a:picLocks noChangeAspect="1"/>
          </p:cNvPicPr>
          <p:nvPr/>
        </p:nvPicPr>
        <p:blipFill>
          <a:blip r:embed="rId3"/>
          <a:stretch>
            <a:fillRect/>
          </a:stretch>
        </p:blipFill>
        <p:spPr>
          <a:xfrm>
            <a:off x="7238965" y="899659"/>
            <a:ext cx="4321105" cy="6785551"/>
          </a:xfrm>
          <a:prstGeom prst="rect">
            <a:avLst/>
          </a:prstGeom>
        </p:spPr>
      </p:pic>
    </p:spTree>
    <p:extLst>
      <p:ext uri="{BB962C8B-B14F-4D97-AF65-F5344CB8AC3E}">
        <p14:creationId xmlns:p14="http://schemas.microsoft.com/office/powerpoint/2010/main" val="29272520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386" name="组合 19">
            <a:extLst>
              <a:ext uri="{FF2B5EF4-FFF2-40B4-BE49-F238E27FC236}">
                <a16:creationId xmlns:a16="http://schemas.microsoft.com/office/drawing/2014/main" id="{9F326CF8-E6C9-462D-9524-EC8923CA1A25}"/>
              </a:ext>
            </a:extLst>
          </p:cNvPr>
          <p:cNvGrpSpPr>
            <a:grpSpLocks/>
          </p:cNvGrpSpPr>
          <p:nvPr/>
        </p:nvGrpSpPr>
        <p:grpSpPr bwMode="auto">
          <a:xfrm>
            <a:off x="471489" y="377644"/>
            <a:ext cx="3670513" cy="584775"/>
            <a:chOff x="493007" y="370454"/>
            <a:chExt cx="3669837" cy="585929"/>
          </a:xfrm>
        </p:grpSpPr>
        <p:sp>
          <p:nvSpPr>
            <p:cNvPr id="16388" name="文本框 20">
              <a:extLst>
                <a:ext uri="{FF2B5EF4-FFF2-40B4-BE49-F238E27FC236}">
                  <a16:creationId xmlns:a16="http://schemas.microsoft.com/office/drawing/2014/main" id="{4E8313E3-63AA-4A27-8868-18045C59BB11}"/>
                </a:ext>
              </a:extLst>
            </p:cNvPr>
            <p:cNvSpPr txBox="1">
              <a:spLocks noChangeArrowheads="1"/>
            </p:cNvSpPr>
            <p:nvPr/>
          </p:nvSpPr>
          <p:spPr bwMode="auto">
            <a:xfrm>
              <a:off x="833699" y="370454"/>
              <a:ext cx="3329145" cy="585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ea typeface="微软雅黑" panose="020B0503020204020204" pitchFamily="34" charset="-122"/>
                  <a:cs typeface="Arial" panose="020B0604020202020204" pitchFamily="34" charset="0"/>
                </a:rPr>
                <a:t>INTRODUCTION</a:t>
              </a:r>
              <a:endParaRPr lang="zh-CN" altLang="en-US" sz="3200" dirty="0">
                <a:ea typeface="微软雅黑" panose="020B0503020204020204" pitchFamily="34" charset="-122"/>
                <a:cs typeface="Arial" panose="020B0604020202020204" pitchFamily="34" charset="0"/>
              </a:endParaRPr>
            </a:p>
          </p:txBody>
        </p:sp>
        <p:sp>
          <p:nvSpPr>
            <p:cNvPr id="22" name="等腰三角形 21">
              <a:extLst>
                <a:ext uri="{FF2B5EF4-FFF2-40B4-BE49-F238E27FC236}">
                  <a16:creationId xmlns:a16="http://schemas.microsoft.com/office/drawing/2014/main" id="{B19EB546-5845-4825-88D7-566E05E4F02C}"/>
                </a:ext>
              </a:extLst>
            </p:cNvPr>
            <p:cNvSpPr/>
            <p:nvPr/>
          </p:nvSpPr>
          <p:spPr>
            <a:xfrm rot="5400000">
              <a:off x="478482" y="566598"/>
              <a:ext cx="222689" cy="19364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77" eaLnBrk="1" fontAlgn="auto" hangingPunct="1">
                <a:spcBef>
                  <a:spcPts val="0"/>
                </a:spcBef>
                <a:spcAft>
                  <a:spcPts val="0"/>
                </a:spcAft>
                <a:defRPr/>
              </a:pPr>
              <a:endParaRPr lang="zh-CN" altLang="en-US"/>
            </a:p>
          </p:txBody>
        </p:sp>
      </p:grpSp>
      <p:sp>
        <p:nvSpPr>
          <p:cNvPr id="2" name="矩形 1"/>
          <p:cNvSpPr/>
          <p:nvPr/>
        </p:nvSpPr>
        <p:spPr>
          <a:xfrm>
            <a:off x="471488" y="1992086"/>
            <a:ext cx="5733369" cy="4154984"/>
          </a:xfrm>
          <a:prstGeom prst="rect">
            <a:avLst/>
          </a:prstGeom>
        </p:spPr>
        <p:txBody>
          <a:bodyPr wrap="square">
            <a:spAutoFit/>
          </a:bodyPr>
          <a:lstStyle/>
          <a:p>
            <a:pPr marL="457200" indent="-457200">
              <a:buFont typeface="Arial" panose="020B0604020202020204" pitchFamily="34" charset="0"/>
              <a:buChar char="•"/>
            </a:pPr>
            <a:r>
              <a:rPr lang="en-US" altLang="zh-CN" sz="2400" dirty="0">
                <a:solidFill>
                  <a:schemeClr val="bg2">
                    <a:lumMod val="20000"/>
                    <a:lumOff val="80000"/>
                  </a:schemeClr>
                </a:solidFill>
              </a:rPr>
              <a:t>Now compute the distance so obtained for all the links with respect to each probe point’s coordinates.</a:t>
            </a:r>
          </a:p>
          <a:p>
            <a:pPr marL="457200" indent="-457200">
              <a:buFont typeface="Arial" panose="020B0604020202020204" pitchFamily="34" charset="0"/>
              <a:buChar char="•"/>
            </a:pPr>
            <a:r>
              <a:rPr lang="en-US" altLang="zh-CN" sz="2400" dirty="0">
                <a:solidFill>
                  <a:schemeClr val="bg2">
                    <a:lumMod val="20000"/>
                    <a:lumOff val="80000"/>
                  </a:schemeClr>
                </a:solidFill>
              </a:rPr>
              <a:t>Select the shortest distance and form pairs of such links and probe points.</a:t>
            </a:r>
          </a:p>
          <a:p>
            <a:pPr marL="457200" indent="-457200">
              <a:buFont typeface="Arial" panose="020B0604020202020204" pitchFamily="34" charset="0"/>
              <a:buChar char="•"/>
            </a:pPr>
            <a:r>
              <a:rPr lang="en-US" altLang="zh-CN" sz="2400" dirty="0">
                <a:solidFill>
                  <a:schemeClr val="bg2">
                    <a:lumMod val="20000"/>
                    <a:lumOff val="80000"/>
                  </a:schemeClr>
                </a:solidFill>
              </a:rPr>
              <a:t>At the end of this process we would end up obtaining dictionaries with link id as the key and probe point IDs as the values. </a:t>
            </a:r>
          </a:p>
          <a:p>
            <a:pPr marL="457200" indent="-457200">
              <a:buFont typeface="Arial" panose="020B0604020202020204" pitchFamily="34" charset="0"/>
              <a:buChar char="•"/>
            </a:pPr>
            <a:r>
              <a:rPr lang="en-US" altLang="zh-CN" sz="2400" dirty="0">
                <a:solidFill>
                  <a:schemeClr val="bg2">
                    <a:lumMod val="20000"/>
                    <a:lumOff val="80000"/>
                  </a:schemeClr>
                </a:solidFill>
              </a:rPr>
              <a:t>So the Map Matching comes to an end at this point in time.</a:t>
            </a:r>
          </a:p>
        </p:txBody>
      </p:sp>
      <p:grpSp>
        <p:nvGrpSpPr>
          <p:cNvPr id="6" name="组合 19">
            <a:extLst>
              <a:ext uri="{FF2B5EF4-FFF2-40B4-BE49-F238E27FC236}">
                <a16:creationId xmlns:a16="http://schemas.microsoft.com/office/drawing/2014/main" id="{9F326CF8-E6C9-462D-9524-EC8923CA1A25}"/>
              </a:ext>
            </a:extLst>
          </p:cNvPr>
          <p:cNvGrpSpPr>
            <a:grpSpLocks/>
          </p:cNvGrpSpPr>
          <p:nvPr/>
        </p:nvGrpSpPr>
        <p:grpSpPr bwMode="auto">
          <a:xfrm>
            <a:off x="1144582" y="1011941"/>
            <a:ext cx="2951162" cy="584775"/>
            <a:chOff x="539129" y="516973"/>
            <a:chExt cx="2950620" cy="585929"/>
          </a:xfrm>
        </p:grpSpPr>
        <p:sp>
          <p:nvSpPr>
            <p:cNvPr id="7" name="文本框 20">
              <a:extLst>
                <a:ext uri="{FF2B5EF4-FFF2-40B4-BE49-F238E27FC236}">
                  <a16:creationId xmlns:a16="http://schemas.microsoft.com/office/drawing/2014/main" id="{4E8313E3-63AA-4A27-8868-18045C59BB11}"/>
                </a:ext>
              </a:extLst>
            </p:cNvPr>
            <p:cNvSpPr txBox="1">
              <a:spLocks noChangeArrowheads="1"/>
            </p:cNvSpPr>
            <p:nvPr/>
          </p:nvSpPr>
          <p:spPr bwMode="auto">
            <a:xfrm>
              <a:off x="732769" y="516973"/>
              <a:ext cx="2756980" cy="585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900">
                  <a:solidFill>
                    <a:schemeClr val="tx1"/>
                  </a:solidFill>
                  <a:latin typeface="Arial" panose="020B0604020202020204" pitchFamily="34" charset="0"/>
                  <a:ea typeface="宋体" panose="02010600030101010101" pitchFamily="2" charset="-122"/>
                </a:defRPr>
              </a:lvl1pPr>
              <a:lvl2pPr marL="742950" indent="-285750">
                <a:defRPr sz="1900">
                  <a:solidFill>
                    <a:schemeClr val="tx1"/>
                  </a:solidFill>
                  <a:latin typeface="Arial" panose="020B0604020202020204" pitchFamily="34" charset="0"/>
                  <a:ea typeface="宋体" panose="02010600030101010101" pitchFamily="2" charset="-122"/>
                </a:defRPr>
              </a:lvl2pPr>
              <a:lvl3pPr marL="1143000" indent="-228600">
                <a:defRPr sz="1900">
                  <a:solidFill>
                    <a:schemeClr val="tx1"/>
                  </a:solidFill>
                  <a:latin typeface="Arial" panose="020B0604020202020204" pitchFamily="34" charset="0"/>
                  <a:ea typeface="宋体" panose="02010600030101010101" pitchFamily="2" charset="-122"/>
                </a:defRPr>
              </a:lvl3pPr>
              <a:lvl4pPr marL="1600200" indent="-228600">
                <a:defRPr sz="1900">
                  <a:solidFill>
                    <a:schemeClr val="tx1"/>
                  </a:solidFill>
                  <a:latin typeface="Arial" panose="020B0604020202020204" pitchFamily="34" charset="0"/>
                  <a:ea typeface="宋体" panose="02010600030101010101" pitchFamily="2" charset="-122"/>
                </a:defRPr>
              </a:lvl4pPr>
              <a:lvl5pPr marL="2057400" indent="-228600">
                <a:defRPr sz="1900">
                  <a:solidFill>
                    <a:schemeClr val="tx1"/>
                  </a:solidFill>
                  <a:latin typeface="Arial" panose="020B0604020202020204" pitchFamily="34" charset="0"/>
                  <a:ea typeface="宋体" panose="02010600030101010101" pitchFamily="2" charset="-122"/>
                </a:defRPr>
              </a:lvl5pPr>
              <a:lvl6pPr marL="25146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6pPr>
              <a:lvl7pPr marL="29718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7pPr>
              <a:lvl8pPr marL="34290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8pPr>
              <a:lvl9pPr marL="3886200" indent="-228600" defTabSz="912813" eaLnBrk="0" fontAlgn="base" hangingPunct="0">
                <a:spcBef>
                  <a:spcPct val="0"/>
                </a:spcBef>
                <a:spcAft>
                  <a:spcPct val="0"/>
                </a:spcAft>
                <a:defRPr sz="1900">
                  <a:solidFill>
                    <a:schemeClr val="tx1"/>
                  </a:solidFill>
                  <a:latin typeface="Arial" panose="020B0604020202020204" pitchFamily="34" charset="0"/>
                  <a:ea typeface="宋体" panose="02010600030101010101" pitchFamily="2" charset="-122"/>
                </a:defRPr>
              </a:lvl9pPr>
            </a:lstStyle>
            <a:p>
              <a:pPr eaLnBrk="1" hangingPunct="1"/>
              <a:r>
                <a:rPr lang="en-US" altLang="zh-CN" sz="3200" dirty="0">
                  <a:ea typeface="微软雅黑" panose="020B0503020204020204" pitchFamily="34" charset="-122"/>
                  <a:cs typeface="Arial" panose="020B0604020202020204" pitchFamily="34" charset="0"/>
                </a:rPr>
                <a:t>Map matching</a:t>
              </a:r>
              <a:endParaRPr lang="zh-CN" altLang="en-US" sz="3200" dirty="0">
                <a:ea typeface="微软雅黑" panose="020B0503020204020204" pitchFamily="34" charset="-122"/>
                <a:cs typeface="Arial" panose="020B0604020202020204" pitchFamily="34" charset="0"/>
              </a:endParaRPr>
            </a:p>
          </p:txBody>
        </p:sp>
        <p:sp>
          <p:nvSpPr>
            <p:cNvPr id="8" name="等腰三角形 7">
              <a:extLst>
                <a:ext uri="{FF2B5EF4-FFF2-40B4-BE49-F238E27FC236}">
                  <a16:creationId xmlns:a16="http://schemas.microsoft.com/office/drawing/2014/main" id="{B19EB546-5845-4825-88D7-566E05E4F02C}"/>
                </a:ext>
              </a:extLst>
            </p:cNvPr>
            <p:cNvSpPr/>
            <p:nvPr/>
          </p:nvSpPr>
          <p:spPr>
            <a:xfrm rot="5400000">
              <a:off x="524604" y="713117"/>
              <a:ext cx="222689" cy="19364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77" eaLnBrk="1" fontAlgn="auto" hangingPunct="1">
                <a:spcBef>
                  <a:spcPts val="0"/>
                </a:spcBef>
                <a:spcAft>
                  <a:spcPts val="0"/>
                </a:spcAft>
                <a:defRPr/>
              </a:pPr>
              <a:endParaRPr lang="zh-CN" altLang="en-US"/>
            </a:p>
          </p:txBody>
        </p:sp>
      </p:grpSp>
      <p:pic>
        <p:nvPicPr>
          <p:cNvPr id="3" name="图片 2"/>
          <p:cNvPicPr>
            <a:picLocks noChangeAspect="1"/>
          </p:cNvPicPr>
          <p:nvPr/>
        </p:nvPicPr>
        <p:blipFill>
          <a:blip r:embed="rId3"/>
          <a:stretch>
            <a:fillRect/>
          </a:stretch>
        </p:blipFill>
        <p:spPr>
          <a:xfrm>
            <a:off x="7211230" y="810328"/>
            <a:ext cx="4368979" cy="6350911"/>
          </a:xfrm>
          <a:prstGeom prst="rect">
            <a:avLst/>
          </a:prstGeom>
        </p:spPr>
      </p:pic>
    </p:spTree>
    <p:extLst>
      <p:ext uri="{BB962C8B-B14F-4D97-AF65-F5344CB8AC3E}">
        <p14:creationId xmlns:p14="http://schemas.microsoft.com/office/powerpoint/2010/main" val="1984714550"/>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第一PPT模板网-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奥斯汀">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avon">
  <a:themeElements>
    <a:clrScheme name="Savon">
      <a:dk1>
        <a:sysClr val="windowText" lastClr="000000"/>
      </a:dk1>
      <a:lt1>
        <a:sysClr val="window" lastClr="FFFFFF"/>
      </a:lt1>
      <a:dk2>
        <a:srgbClr val="373545"/>
      </a:dk2>
      <a:lt2>
        <a:srgbClr val="BCD0E0"/>
      </a:lt2>
      <a:accent1>
        <a:srgbClr val="3494BA"/>
      </a:accent1>
      <a:accent2>
        <a:srgbClr val="58B6C0"/>
      </a:accent2>
      <a:accent3>
        <a:srgbClr val="75BDA7"/>
      </a:accent3>
      <a:accent4>
        <a:srgbClr val="7A8C8E"/>
      </a:accent4>
      <a:accent5>
        <a:srgbClr val="84ACB6"/>
      </a:accent5>
      <a:accent6>
        <a:srgbClr val="6793CD"/>
      </a:accent6>
      <a:hlink>
        <a:srgbClr val="6B9F25"/>
      </a:hlink>
      <a:folHlink>
        <a:srgbClr val="9F6715"/>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913DB040-6816-4415-960D-8178C785755E}"/>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1409</TotalTime>
  <Words>1125</Words>
  <Application>Microsoft Office PowerPoint</Application>
  <PresentationFormat>Widescreen</PresentationFormat>
  <Paragraphs>124</Paragraphs>
  <Slides>16</Slides>
  <Notes>11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16</vt:i4>
      </vt:variant>
    </vt:vector>
  </HeadingPairs>
  <TitlesOfParts>
    <vt:vector size="23" baseType="lpstr">
      <vt:lpstr>Arial</vt:lpstr>
      <vt:lpstr>Calibri</vt:lpstr>
      <vt:lpstr>宋体</vt:lpstr>
      <vt:lpstr>Century Gothic</vt:lpstr>
      <vt:lpstr>AR ESSENCE</vt:lpstr>
      <vt:lpstr>第一PPT模板网-WWW.1PPT.COM</vt:lpstr>
      <vt:lpstr>Savon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jzgiang</dc:creator>
  <dc:description>第一PPT模板网-WWW.1PPT.COM</dc:description>
  <cp:lastModifiedBy>HP 352TU</cp:lastModifiedBy>
  <cp:revision>161</cp:revision>
  <dcterms:created xsi:type="dcterms:W3CDTF">2014-12-24T03:19:07Z</dcterms:created>
  <dcterms:modified xsi:type="dcterms:W3CDTF">2020-03-13T23:31:37Z</dcterms:modified>
</cp:coreProperties>
</file>

<file path=docProps/thumbnail.jpeg>
</file>